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42"/>
  </p:notesMasterIdLst>
  <p:sldIdLst>
    <p:sldId id="256" r:id="rId2"/>
    <p:sldId id="257" r:id="rId3"/>
    <p:sldId id="293" r:id="rId4"/>
    <p:sldId id="278" r:id="rId5"/>
    <p:sldId id="276" r:id="rId6"/>
    <p:sldId id="279" r:id="rId7"/>
    <p:sldId id="325" r:id="rId8"/>
    <p:sldId id="262" r:id="rId9"/>
    <p:sldId id="329" r:id="rId10"/>
    <p:sldId id="330" r:id="rId11"/>
    <p:sldId id="331" r:id="rId12"/>
    <p:sldId id="297" r:id="rId13"/>
    <p:sldId id="285" r:id="rId14"/>
    <p:sldId id="333" r:id="rId15"/>
    <p:sldId id="334" r:id="rId16"/>
    <p:sldId id="299" r:id="rId17"/>
    <p:sldId id="335" r:id="rId18"/>
    <p:sldId id="300" r:id="rId19"/>
    <p:sldId id="303" r:id="rId20"/>
    <p:sldId id="304" r:id="rId21"/>
    <p:sldId id="336" r:id="rId22"/>
    <p:sldId id="309" r:id="rId23"/>
    <p:sldId id="310" r:id="rId24"/>
    <p:sldId id="290" r:id="rId25"/>
    <p:sldId id="312" r:id="rId26"/>
    <p:sldId id="291" r:id="rId27"/>
    <p:sldId id="305" r:id="rId28"/>
    <p:sldId id="313" r:id="rId29"/>
    <p:sldId id="314" r:id="rId30"/>
    <p:sldId id="315" r:id="rId31"/>
    <p:sldId id="316" r:id="rId32"/>
    <p:sldId id="318" r:id="rId33"/>
    <p:sldId id="306" r:id="rId34"/>
    <p:sldId id="322" r:id="rId35"/>
    <p:sldId id="321" r:id="rId36"/>
    <p:sldId id="307" r:id="rId37"/>
    <p:sldId id="323" r:id="rId38"/>
    <p:sldId id="324" r:id="rId39"/>
    <p:sldId id="308" r:id="rId40"/>
    <p:sldId id="33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A22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77" autoAdjust="0"/>
    <p:restoredTop sz="94637" autoAdjust="0"/>
  </p:normalViewPr>
  <p:slideViewPr>
    <p:cSldViewPr>
      <p:cViewPr varScale="1">
        <p:scale>
          <a:sx n="65" d="100"/>
          <a:sy n="65" d="100"/>
        </p:scale>
        <p:origin x="-7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3460B-089B-428C-BBCF-E53A26B14E9C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2114-FF6B-41FA-846E-BBA72DB881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B71AA06-46AA-43C0-BB8C-85FC11DC27AF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D0C6F50-7F5D-4051-B8B6-9663C7534AA7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8DB11-6A57-418E-9F19-400CB477DAAD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2E8958-057C-45BA-9304-82E08B1026FC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56AF985-D421-4A9D-8492-E6BA163A8010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8829C88-674D-4306-B588-13BAFA0BABAF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39C188A-6B54-4FD4-AC95-647C6AEBE0A2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2029C-C077-4DD7-A8CA-44D4A3F6E540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8767D4-8FCD-4AA9-A594-F3DAFBE4DE13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A2033A-23FC-40EE-A505-F34064D326ED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54FDA9-CB4A-4966-A0BA-FB82405CB976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5DD0E51-6110-4FD1-9709-2B7090664CDB}" type="datetime1">
              <a:rPr lang="en-US" smtClean="0"/>
              <a:pPr/>
              <a:t>10/5/2013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tlas.web.cern.ch/Atlas/GROUPS/PHYSICS/CONFNOTES/ATLAS-CONF-2011-162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CONFNOTES/ATLAS-CONF-2013-039/" TargetMode="External"/><Relationship Id="rId2" Type="http://schemas.openxmlformats.org/officeDocument/2006/relationships/hyperlink" Target="https://atlas.web.cern.ch/Atlas/GROUPS/PHYSICS/CONFNOTES/ATLAS-CONF-2013-03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tlas.web.cern.ch/Atlas/GROUPS/PHYSICS/CONFNOTES/ATLAS-CONF-2013-071/" TargetMode="External"/><Relationship Id="rId5" Type="http://schemas.openxmlformats.org/officeDocument/2006/relationships/hyperlink" Target="http://atlas.web.cern.ch/Atlas/GROUPS/PHYSICS/CONFNOTES/ATLAS-CONF-2013-076/" TargetMode="External"/><Relationship Id="rId4" Type="http://schemas.openxmlformats.org/officeDocument/2006/relationships/hyperlink" Target="http://atlas.web.cern.ch/Atlas/GROUPS/PHYSICS/CONFNOTES/ATLAS-CONF-2013-042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8062912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Latest ATLAS results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76400" y="3886200"/>
            <a:ext cx="6096000" cy="2819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Lidia Smirnova</a:t>
            </a:r>
          </a:p>
          <a:p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M.V.Lomonosov Moscow State University, Moscow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Workshop on Precision Physics and Fundamental Physics Constants (FFK 2013),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Pulkovo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,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St-Petersburg, 7-11 October 2013</a:t>
            </a:r>
          </a:p>
          <a:p>
            <a:endParaRPr lang="ru-RU" dirty="0"/>
          </a:p>
        </p:txBody>
      </p:sp>
      <p:pic>
        <p:nvPicPr>
          <p:cNvPr id="1026" name="Picture 2" descr="D:\Lidia\FFK 2013\ATLAS-chrome-logo_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7200"/>
            <a:ext cx="3182934" cy="1066800"/>
          </a:xfrm>
          <a:prstGeom prst="rect">
            <a:avLst/>
          </a:prstGeom>
          <a:noFill/>
        </p:spPr>
      </p:pic>
      <p:pic>
        <p:nvPicPr>
          <p:cNvPr id="22530" name="Picture 2" descr="http://www.gao.spb.ru/pictures/photo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0"/>
            <a:ext cx="1600200" cy="2393631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2792" y="57555"/>
            <a:ext cx="3011208" cy="199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Ratio of couplings to the W and Z bosons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47800" y="1447800"/>
            <a:ext cx="7485888" cy="1676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The identity of coupling to Higgs for W and Z was tested by extracting the ratio </a:t>
            </a:r>
            <a:r>
              <a:rPr lang="el-GR" sz="2800" i="1" dirty="0" smtClean="0">
                <a:cs typeface="Arial"/>
              </a:rPr>
              <a:t>λ</a:t>
            </a:r>
            <a:r>
              <a:rPr lang="en-US" sz="2800" i="1" baseline="-25000" dirty="0" smtClean="0">
                <a:cs typeface="Arial"/>
              </a:rPr>
              <a:t>WZ</a:t>
            </a:r>
            <a:r>
              <a:rPr lang="en-US" sz="2800" i="1" dirty="0" smtClean="0">
                <a:cs typeface="Arial"/>
              </a:rPr>
              <a:t> = k</a:t>
            </a:r>
            <a:r>
              <a:rPr lang="en-US" sz="2800" i="1" baseline="-25000" dirty="0" smtClean="0">
                <a:cs typeface="Arial"/>
              </a:rPr>
              <a:t>W</a:t>
            </a:r>
            <a:r>
              <a:rPr lang="en-US" sz="2800" i="1" dirty="0" smtClean="0">
                <a:cs typeface="Arial"/>
              </a:rPr>
              <a:t>/</a:t>
            </a:r>
            <a:r>
              <a:rPr lang="en-US" sz="2800" i="1" dirty="0" err="1" smtClean="0">
                <a:cs typeface="Arial"/>
              </a:rPr>
              <a:t>k</a:t>
            </a:r>
            <a:r>
              <a:rPr lang="en-US" sz="2800" i="1" baseline="-25000" dirty="0" err="1" smtClean="0">
                <a:cs typeface="Arial"/>
              </a:rPr>
              <a:t>Z</a:t>
            </a:r>
            <a:endParaRPr lang="en-US" sz="2800" i="1" baseline="-25000" dirty="0" smtClean="0">
              <a:cs typeface="Arial"/>
            </a:endParaRPr>
          </a:p>
          <a:p>
            <a:pPr>
              <a:buNone/>
            </a:pPr>
            <a:r>
              <a:rPr lang="en-US" sz="2800" dirty="0" smtClean="0">
                <a:cs typeface="Arial"/>
              </a:rPr>
              <a:t>   from inclusive</a:t>
            </a:r>
            <a:r>
              <a:rPr lang="en-US" sz="2800" i="1" dirty="0" smtClean="0">
                <a:cs typeface="Arial"/>
              </a:rPr>
              <a:t> H</a:t>
            </a:r>
            <a:r>
              <a:rPr lang="en-US" sz="2800" i="1" dirty="0" smtClean="0">
                <a:latin typeface="Arial"/>
                <a:cs typeface="Arial"/>
              </a:rPr>
              <a:t>→WW* </a:t>
            </a:r>
            <a:r>
              <a:rPr lang="en-US" sz="2800" dirty="0" smtClean="0">
                <a:latin typeface="Arial"/>
                <a:cs typeface="Arial"/>
              </a:rPr>
              <a:t>and</a:t>
            </a:r>
            <a:r>
              <a:rPr lang="en-US" sz="2800" i="1" dirty="0" smtClean="0">
                <a:cs typeface="Arial"/>
              </a:rPr>
              <a:t> H</a:t>
            </a:r>
            <a:r>
              <a:rPr lang="en-US" sz="2800" i="1" dirty="0" smtClean="0">
                <a:latin typeface="Arial"/>
                <a:cs typeface="Arial"/>
              </a:rPr>
              <a:t>→ZZ* </a:t>
            </a:r>
            <a:r>
              <a:rPr lang="en-US" sz="2800" dirty="0" smtClean="0">
                <a:latin typeface="Arial"/>
                <a:cs typeface="Arial"/>
              </a:rPr>
              <a:t>rates</a:t>
            </a:r>
            <a:r>
              <a:rPr lang="en-US" sz="2800" i="1" dirty="0" smtClean="0">
                <a:latin typeface="Arial"/>
                <a:cs typeface="Arial"/>
              </a:rPr>
              <a:t> </a:t>
            </a:r>
            <a:r>
              <a:rPr lang="en-US" sz="2800" i="1" dirty="0" smtClean="0">
                <a:cs typeface="Arial"/>
              </a:rPr>
              <a:t>;</a:t>
            </a:r>
          </a:p>
          <a:p>
            <a:r>
              <a:rPr lang="en-US" sz="2800" dirty="0" smtClean="0"/>
              <a:t> </a:t>
            </a:r>
            <a:r>
              <a:rPr lang="el-GR" sz="2800" i="1" dirty="0" smtClean="0">
                <a:cs typeface="Arial"/>
              </a:rPr>
              <a:t>λ</a:t>
            </a:r>
            <a:r>
              <a:rPr lang="en-US" sz="2800" i="1" baseline="-25000" dirty="0" smtClean="0">
                <a:cs typeface="Arial"/>
              </a:rPr>
              <a:t>WZ</a:t>
            </a:r>
            <a:r>
              <a:rPr lang="en-US" sz="2800" i="1" dirty="0" smtClean="0">
                <a:cs typeface="Arial"/>
              </a:rPr>
              <a:t> = </a:t>
            </a:r>
            <a:r>
              <a:rPr lang="en-US" sz="2800" dirty="0" smtClean="0">
                <a:cs typeface="Arial"/>
              </a:rPr>
              <a:t>0.81</a:t>
            </a:r>
            <a:r>
              <a:rPr lang="en-US" sz="2800" baseline="30000" dirty="0" smtClean="0">
                <a:cs typeface="Arial"/>
              </a:rPr>
              <a:t>+0.16</a:t>
            </a:r>
            <a:r>
              <a:rPr lang="en-US" sz="2800" baseline="-25000" dirty="0" smtClean="0">
                <a:cs typeface="Arial"/>
              </a:rPr>
              <a:t>-0.15 </a:t>
            </a:r>
            <a:r>
              <a:rPr lang="en-US" sz="2800" dirty="0" smtClean="0">
                <a:cs typeface="Arial"/>
              </a:rPr>
              <a:t>was found.</a:t>
            </a:r>
          </a:p>
          <a:p>
            <a:pPr>
              <a:buNone/>
            </a:pPr>
            <a:endParaRPr lang="en-US" sz="2800" dirty="0" smtClean="0">
              <a:cs typeface="Arial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4274" name="Picture 2" descr="https://atlas.web.cern.ch/Atlas/GROUPS/PHYSICS/PAPERS/HIGG-2013-02/fig_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5326" y="3276600"/>
            <a:ext cx="4278674" cy="28956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066800" y="3352800"/>
            <a:ext cx="3810000" cy="27432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More sensitive analysis includes WH and ZH production and  is shown  on figure.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The extended fit for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  </a:t>
            </a:r>
            <a:r>
              <a:rPr lang="el-GR" sz="20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λ</a:t>
            </a:r>
            <a:r>
              <a:rPr lang="en-US" sz="2000" i="1" baseline="-25000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WZ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with absorption possible BSM effects shows  </a:t>
            </a:r>
            <a:r>
              <a:rPr lang="el-GR" sz="2000" b="1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λ</a:t>
            </a:r>
            <a:r>
              <a:rPr lang="en-US" sz="2000" b="1" i="1" baseline="-25000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WZ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= 0.82 </a:t>
            </a:r>
            <a:r>
              <a:rPr lang="en-US" sz="2000" b="1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±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0.15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( with the 4D compatibility to SM predictions 20%)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Constraints on production and decay loops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371600"/>
            <a:ext cx="5269992" cy="1676400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Scenarios of possible contribution of BSM particles to loop-induced processes in </a:t>
            </a:r>
            <a:r>
              <a:rPr lang="en-US" sz="2400" i="1" dirty="0" err="1" smtClean="0"/>
              <a:t>gg</a:t>
            </a:r>
            <a:r>
              <a:rPr lang="en-US" sz="2400" i="1" dirty="0" err="1" smtClean="0">
                <a:cs typeface="Arial"/>
              </a:rPr>
              <a:t>→H</a:t>
            </a:r>
            <a:r>
              <a:rPr lang="en-US" sz="2400" dirty="0" smtClean="0">
                <a:cs typeface="Arial"/>
              </a:rPr>
              <a:t> production and </a:t>
            </a:r>
            <a:r>
              <a:rPr lang="en-US" sz="2400" i="1" dirty="0" smtClean="0">
                <a:cs typeface="Arial"/>
              </a:rPr>
              <a:t>H→</a:t>
            </a:r>
            <a:r>
              <a:rPr lang="el-GR" sz="2400" i="1" dirty="0" smtClean="0">
                <a:cs typeface="Arial"/>
              </a:rPr>
              <a:t>γγ</a:t>
            </a:r>
            <a:r>
              <a:rPr lang="en-US" sz="2400" i="1" dirty="0" smtClean="0">
                <a:cs typeface="Arial"/>
              </a:rPr>
              <a:t> </a:t>
            </a:r>
            <a:r>
              <a:rPr lang="en-US" sz="2400" dirty="0" smtClean="0">
                <a:cs typeface="Arial"/>
              </a:rPr>
              <a:t>decay;</a:t>
            </a:r>
          </a:p>
          <a:p>
            <a:r>
              <a:rPr lang="en-US" sz="2400" i="1" dirty="0" smtClean="0">
                <a:cs typeface="Arial"/>
              </a:rPr>
              <a:t>k</a:t>
            </a:r>
            <a:r>
              <a:rPr lang="en-US" sz="2400" i="1" baseline="-25000" dirty="0" smtClean="0">
                <a:cs typeface="Arial"/>
              </a:rPr>
              <a:t>g</a:t>
            </a:r>
            <a:r>
              <a:rPr lang="en-US" sz="2400" dirty="0" smtClean="0">
                <a:cs typeface="Arial"/>
              </a:rPr>
              <a:t> and </a:t>
            </a:r>
            <a:r>
              <a:rPr lang="en-US" sz="2400" i="1" dirty="0" smtClean="0">
                <a:cs typeface="Arial"/>
              </a:rPr>
              <a:t>k</a:t>
            </a:r>
            <a:r>
              <a:rPr lang="el-GR" sz="2400" i="1" baseline="-25000" dirty="0" smtClean="0">
                <a:latin typeface="Arial"/>
                <a:cs typeface="Arial"/>
              </a:rPr>
              <a:t>γ</a:t>
            </a:r>
            <a:r>
              <a:rPr lang="en-US" sz="2400" baseline="-250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parameterise these effects 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5298" name="Picture 2" descr="https://atlas.web.cern.ch/Atlas/GROUPS/PHYSICS/PAPERS/HIGG-2013-02/fig_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971800"/>
            <a:ext cx="4053481" cy="2743200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1524000" y="5562600"/>
            <a:ext cx="3124200" cy="10668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dirty="0" smtClean="0">
              <a:solidFill>
                <a:schemeClr val="bg2">
                  <a:lumMod val="25000"/>
                </a:schemeClr>
              </a:solidFill>
              <a:cs typeface="Arial"/>
            </a:endParaRPr>
          </a:p>
          <a:p>
            <a:pPr algn="ctr"/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k</a:t>
            </a:r>
            <a:r>
              <a:rPr lang="en-US" sz="2800" i="1" baseline="-25000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g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= 1.04 ± 0.14</a:t>
            </a:r>
          </a:p>
          <a:p>
            <a:pPr algn="ctr"/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k</a:t>
            </a:r>
            <a:r>
              <a:rPr lang="el-GR" sz="2800" i="1" baseline="-25000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γ</a:t>
            </a:r>
            <a:r>
              <a:rPr lang="en-US" sz="2800" i="1" baseline="-25000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= 1.20 ± 0.15</a:t>
            </a:r>
            <a:endParaRPr lang="ru-RU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55300" name="Picture 4" descr="https://atlas.web.cern.ch/Atlas/GROUPS/PHYSICS/PAPERS/HIGG-2013-02/fig_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133600"/>
            <a:ext cx="3387583" cy="4389399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5791200" y="914400"/>
            <a:ext cx="3200400" cy="12192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Summary of measurements of the coupling scale factors for a Higgs boson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sz="2000" i="1" baseline="-25000" dirty="0" err="1" smtClean="0">
                <a:solidFill>
                  <a:schemeClr val="bg2">
                    <a:lumMod val="25000"/>
                  </a:schemeClr>
                </a:solidFill>
              </a:rPr>
              <a:t>H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=125.5 GeV 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799306"/>
          </a:xfrm>
        </p:spPr>
        <p:txBody>
          <a:bodyPr>
            <a:normAutofit/>
          </a:bodyPr>
          <a:lstStyle/>
          <a:p>
            <a:r>
              <a:rPr lang="en-US" dirty="0" smtClean="0"/>
              <a:t>Combined spin analysis </a:t>
            </a:r>
            <a:r>
              <a:rPr lang="en-US" sz="2200" dirty="0" smtClean="0"/>
              <a:t>(arXiv:1307.1432)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10400" y="2362200"/>
            <a:ext cx="2133600" cy="19812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2400" dirty="0" smtClean="0"/>
              <a:t>Combined CL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J</a:t>
            </a:r>
            <a:r>
              <a:rPr lang="en-US" sz="2400" baseline="30000" dirty="0" smtClean="0"/>
              <a:t>P</a:t>
            </a:r>
            <a:r>
              <a:rPr lang="en-US" sz="2400" dirty="0" smtClean="0"/>
              <a:t> =2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</a:t>
            </a:r>
            <a:r>
              <a:rPr lang="en-US" sz="2400" baseline="-25000" dirty="0" smtClean="0"/>
              <a:t>m</a:t>
            </a:r>
            <a:r>
              <a:rPr lang="en-US" sz="2400" dirty="0" smtClean="0"/>
              <a:t> exclusion is observed </a:t>
            </a:r>
          </a:p>
          <a:p>
            <a:pPr algn="ctr">
              <a:buNone/>
            </a:pPr>
            <a:r>
              <a:rPr lang="en-US" sz="2400" dirty="0" smtClean="0"/>
              <a:t>at 3-4</a:t>
            </a:r>
            <a:r>
              <a:rPr lang="el-GR" sz="2400" dirty="0" smtClean="0"/>
              <a:t>σ</a:t>
            </a:r>
            <a:r>
              <a:rPr lang="en-US" sz="2400" dirty="0" smtClean="0"/>
              <a:t> level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914400" y="762000"/>
            <a:ext cx="2743200" cy="1066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H→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γγ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, H→ZZ→4l, H→WW→l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ν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l</a:t>
            </a:r>
            <a:r>
              <a:rPr lang="el-GR" sz="2400" dirty="0" smtClean="0">
                <a:solidFill>
                  <a:schemeClr val="bg2">
                    <a:lumMod val="25000"/>
                  </a:schemeClr>
                </a:solidFill>
              </a:rPr>
              <a:t>ν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and combined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62400" y="762000"/>
            <a:ext cx="5181600" cy="1447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Standard Model  Higgs boson J</a:t>
            </a:r>
            <a:r>
              <a:rPr lang="en-US" sz="2400" baseline="30000" dirty="0" smtClean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= 0</a:t>
            </a:r>
            <a:r>
              <a:rPr lang="en-US" sz="2400" baseline="30000" dirty="0" smtClean="0">
                <a:solidFill>
                  <a:schemeClr val="bg1"/>
                </a:solidFill>
              </a:rPr>
              <a:t>+</a:t>
            </a:r>
            <a:r>
              <a:rPr lang="en-US" sz="2400" dirty="0" smtClean="0">
                <a:solidFill>
                  <a:schemeClr val="bg1"/>
                </a:solidFill>
              </a:rPr>
              <a:t>  compared with alternative 0</a:t>
            </a:r>
            <a:r>
              <a:rPr lang="en-US" sz="2400" baseline="30000" dirty="0" smtClean="0">
                <a:solidFill>
                  <a:schemeClr val="bg1"/>
                </a:solidFill>
              </a:rPr>
              <a:t>-</a:t>
            </a:r>
            <a:r>
              <a:rPr lang="en-US" sz="2400" dirty="0" smtClean="0">
                <a:solidFill>
                  <a:schemeClr val="bg1"/>
                </a:solidFill>
              </a:rPr>
              <a:t>, 1</a:t>
            </a:r>
            <a:r>
              <a:rPr lang="en-US" sz="2400" baseline="30000" dirty="0" smtClean="0">
                <a:solidFill>
                  <a:schemeClr val="bg1"/>
                </a:solidFill>
              </a:rPr>
              <a:t>-</a:t>
            </a:r>
            <a:r>
              <a:rPr lang="en-US" sz="2400" dirty="0" smtClean="0">
                <a:solidFill>
                  <a:schemeClr val="bg1"/>
                </a:solidFill>
              </a:rPr>
              <a:t>,1</a:t>
            </a:r>
            <a:r>
              <a:rPr lang="en-US" sz="2400" baseline="30000" dirty="0" smtClean="0">
                <a:solidFill>
                  <a:schemeClr val="bg1"/>
                </a:solidFill>
              </a:rPr>
              <a:t>+</a:t>
            </a:r>
            <a:r>
              <a:rPr lang="en-US" sz="2400" dirty="0" smtClean="0">
                <a:solidFill>
                  <a:schemeClr val="bg1"/>
                </a:solidFill>
              </a:rPr>
              <a:t>, 2</a:t>
            </a:r>
            <a:r>
              <a:rPr lang="en-US" sz="2400" baseline="30000" dirty="0" smtClean="0">
                <a:solidFill>
                  <a:schemeClr val="bg1"/>
                </a:solidFill>
              </a:rPr>
              <a:t>+</a:t>
            </a:r>
            <a:r>
              <a:rPr lang="en-US" sz="2400" dirty="0" smtClean="0">
                <a:solidFill>
                  <a:schemeClr val="bg1"/>
                </a:solidFill>
              </a:rPr>
              <a:t> hypotheses;  they are excluded at </a:t>
            </a:r>
            <a:r>
              <a:rPr lang="en-US" sz="2400" i="1" dirty="0" smtClean="0">
                <a:solidFill>
                  <a:schemeClr val="bg1"/>
                </a:solidFill>
              </a:rPr>
              <a:t>CL </a:t>
            </a:r>
            <a:r>
              <a:rPr lang="en-US" sz="2400" dirty="0" smtClean="0">
                <a:solidFill>
                  <a:schemeClr val="bg1"/>
                </a:solidFill>
              </a:rPr>
              <a:t>more than 97.8%</a:t>
            </a:r>
          </a:p>
        </p:txBody>
      </p:sp>
      <p:pic>
        <p:nvPicPr>
          <p:cNvPr id="8" name="Picture 4" descr="https://atlas.web.cern.ch/Atlas/GROUPS/PHYSICS/PAPERS/HIGG-2013-01/fig_0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3342440" cy="432505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6096000"/>
            <a:ext cx="4724400" cy="381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Combined exclusion generally at  2-3</a:t>
            </a:r>
            <a:r>
              <a:rPr lang="el-GR" sz="2000" dirty="0" smtClean="0">
                <a:solidFill>
                  <a:schemeClr val="bg2">
                    <a:lumMod val="25000"/>
                  </a:schemeClr>
                </a:solidFill>
              </a:rPr>
              <a:t>σ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level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Picture 2" descr="https://atlas.web.cern.ch/Atlas/GROUPS/PHYSICS/PAPERS/HIGG-2013-01/fig_0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209800"/>
            <a:ext cx="2971800" cy="384545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162800" y="4800600"/>
            <a:ext cx="1828800" cy="16764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the fractions of quark-antiquark production of the spin-2 particle</a:t>
            </a:r>
            <a:endParaRPr lang="ru-RU" sz="2000" dirty="0"/>
          </a:p>
        </p:txBody>
      </p:sp>
      <p:cxnSp>
        <p:nvCxnSpPr>
          <p:cNvPr id="14" name="Скругленная соединительная линия 13"/>
          <p:cNvCxnSpPr/>
          <p:nvPr/>
        </p:nvCxnSpPr>
        <p:spPr>
          <a:xfrm>
            <a:off x="6781800" y="5943600"/>
            <a:ext cx="457200" cy="38100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191000" y="5638800"/>
            <a:ext cx="813043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H→</a:t>
            </a:r>
            <a:r>
              <a:rPr lang="el-GR" dirty="0" smtClean="0">
                <a:solidFill>
                  <a:schemeClr val="bg1"/>
                </a:solidFill>
              </a:rPr>
              <a:t>γγ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1000" y="563880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H→</a:t>
            </a:r>
            <a:r>
              <a:rPr lang="el-GR" dirty="0" smtClean="0"/>
              <a:t>γγ</a:t>
            </a:r>
            <a:endParaRPr lang="en-US" dirty="0" smtClean="0"/>
          </a:p>
        </p:txBody>
      </p:sp>
      <p:sp>
        <p:nvSpPr>
          <p:cNvPr id="20" name="Прямоугольник 19"/>
          <p:cNvSpPr/>
          <p:nvPr/>
        </p:nvSpPr>
        <p:spPr>
          <a:xfrm>
            <a:off x="5105400" y="6096000"/>
            <a:ext cx="1219200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H→WW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V="1">
            <a:off x="5638800" y="5562600"/>
            <a:ext cx="1143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733800" y="6553200"/>
            <a:ext cx="2590800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Largest contributions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rot="5400000" flipH="1" flipV="1">
            <a:off x="4572794" y="6324600"/>
            <a:ext cx="456406" cy="79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876800" y="6477000"/>
            <a:ext cx="152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6200000" flipV="1">
            <a:off x="4610100" y="5524500"/>
            <a:ext cx="1524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67494"/>
            <a:ext cx="8458200" cy="10279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Differential Higgs boson spectra in H→</a:t>
            </a:r>
            <a:r>
              <a:rPr lang="el-GR" dirty="0" smtClean="0"/>
              <a:t>γγ</a:t>
            </a:r>
            <a:r>
              <a:rPr lang="en-US" dirty="0" smtClean="0"/>
              <a:t> decay mode with 20.3 fb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6324600"/>
            <a:ext cx="4953000" cy="35880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ATLAS-CONF-2013-072, 18 July 2013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5842" name="Picture 2" descr="https://atlas.web.cern.ch/Atlas/GROUPS/PHYSICS/CONFNOTES/ATLAS-CONF-2013-072/fig_0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1" y="1447800"/>
            <a:ext cx="2797106" cy="2743200"/>
          </a:xfrm>
          <a:prstGeom prst="rect">
            <a:avLst/>
          </a:prstGeom>
          <a:noFill/>
        </p:spPr>
      </p:pic>
      <p:pic>
        <p:nvPicPr>
          <p:cNvPr id="35844" name="Picture 4" descr="https://atlas.web.cern.ch/Atlas/GROUPS/PHYSICS/CONFNOTES/ATLAS-CONF-2013-072/fig_02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47801"/>
            <a:ext cx="2819400" cy="2735774"/>
          </a:xfrm>
          <a:prstGeom prst="rect">
            <a:avLst/>
          </a:prstGeom>
          <a:noFill/>
        </p:spPr>
      </p:pic>
      <p:pic>
        <p:nvPicPr>
          <p:cNvPr id="13314" name="Picture 2" descr="https://atlas.web.cern.ch/Atlas/GROUPS/PHYSICS/CONFNOTES/ATLAS-CONF-2013-072/fig_03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1447800"/>
            <a:ext cx="2819400" cy="28043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4800" y="4191000"/>
            <a:ext cx="1981200" cy="457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/>
              <a:t>m</a:t>
            </a:r>
            <a:r>
              <a:rPr lang="en-US" sz="2000" i="1" baseline="-25000" dirty="0" err="1" smtClean="0"/>
              <a:t>H</a:t>
            </a:r>
            <a:r>
              <a:rPr lang="en-US" sz="2000" dirty="0" smtClean="0"/>
              <a:t> = 126.8 GeV</a:t>
            </a:r>
            <a:endParaRPr lang="ru-RU" sz="20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819401" y="4267200"/>
          <a:ext cx="6019800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457"/>
                <a:gridCol w="1191027"/>
                <a:gridCol w="694592"/>
                <a:gridCol w="926123"/>
                <a:gridCol w="848946"/>
                <a:gridCol w="1157655"/>
              </a:tblGrid>
              <a:tr h="95450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Fiducial signal MC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 Incl.</a:t>
                      </a:r>
                      <a:endParaRPr lang="ru-RU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Fully Simulated and Selected Signal [%]</a:t>
                      </a:r>
                    </a:p>
                    <a:p>
                      <a:pPr algn="ctr"/>
                      <a:r>
                        <a:rPr lang="en-US" dirty="0" smtClean="0"/>
                        <a:t>At  √s=8TeV and </a:t>
                      </a:r>
                      <a:r>
                        <a:rPr lang="en-US" i="1" dirty="0" err="1" smtClean="0"/>
                        <a:t>m</a:t>
                      </a:r>
                      <a:r>
                        <a:rPr lang="en-US" i="1" baseline="-25000" dirty="0" err="1" smtClean="0"/>
                        <a:t>H</a:t>
                      </a:r>
                      <a:r>
                        <a:rPr lang="en-US" dirty="0" smtClean="0"/>
                        <a:t> = 125 GeV</a:t>
                      </a:r>
                      <a:endParaRPr lang="ru-RU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772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Yield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ggH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VBF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WH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ZH</a:t>
                      </a:r>
                      <a:endParaRPr lang="ru-RU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tt̃H</a:t>
                      </a:r>
                      <a:endParaRPr lang="ru-RU" i="1" dirty="0"/>
                    </a:p>
                  </a:txBody>
                  <a:tcPr/>
                </a:tc>
              </a:tr>
              <a:tr h="3818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87.9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0" y="4724400"/>
            <a:ext cx="2743200" cy="152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Within uncertainties no significant deviation from the SM expectation  is observed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714488" cy="1020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H</a:t>
            </a:r>
            <a:r>
              <a:rPr lang="en-US" sz="3600" dirty="0" smtClean="0">
                <a:latin typeface="Arial"/>
                <a:cs typeface="Arial"/>
              </a:rPr>
              <a:t>→</a:t>
            </a:r>
            <a:r>
              <a:rPr lang="el-GR" sz="3600" dirty="0" smtClean="0">
                <a:latin typeface="Arial"/>
                <a:cs typeface="Arial"/>
              </a:rPr>
              <a:t>γγ</a:t>
            </a:r>
            <a:r>
              <a:rPr lang="en-US" sz="3600" dirty="0" smtClean="0">
                <a:latin typeface="Arial"/>
                <a:cs typeface="Arial"/>
              </a:rPr>
              <a:t> candidate events </a:t>
            </a:r>
            <a:r>
              <a:rPr lang="en-US" sz="3200" dirty="0" smtClean="0">
                <a:latin typeface="Arial"/>
                <a:cs typeface="Arial"/>
              </a:rPr>
              <a:t>without (left) and with photon conversion</a:t>
            </a:r>
            <a:endParaRPr lang="ru-RU" sz="32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2" name="Picture 4" descr="https://atlas.web.cern.ch/Atlas/GROUPS/PHYSICS/CONFNOTES/ATLAS-CONF-2011-161/fig_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4876800" cy="48768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295400" y="6477000"/>
            <a:ext cx="2819400" cy="3810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ATLAS-CONF-2011-161</a:t>
            </a:r>
            <a:endParaRPr lang="ru-RU" dirty="0"/>
          </a:p>
        </p:txBody>
      </p:sp>
      <p:pic>
        <p:nvPicPr>
          <p:cNvPr id="2054" name="Picture 6" descr="https://atlas.web.cern.ch/Atlas/GROUPS/PHYSICS/CONFNOTES/ATLAS-CONF-2011-161/fig_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524000"/>
            <a:ext cx="3035091" cy="2438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6" name="Picture 8" descr="https://atlas.web.cern.ch/Atlas/GROUPS/PHYSICS/CONFNOTES/ATLAS-CONF-2011-161/fig_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038600"/>
            <a:ext cx="3049613" cy="24500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305800" cy="1189038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H</a:t>
            </a:r>
            <a:r>
              <a:rPr lang="en-US" sz="3100" dirty="0" smtClean="0">
                <a:latin typeface="Arial"/>
                <a:cs typeface="Arial"/>
              </a:rPr>
              <a:t>→ZZ</a:t>
            </a:r>
            <a:r>
              <a:rPr lang="en-US" sz="3100" baseline="30000" dirty="0" smtClean="0">
                <a:latin typeface="Arial"/>
                <a:cs typeface="Arial"/>
              </a:rPr>
              <a:t>(*)</a:t>
            </a:r>
            <a:r>
              <a:rPr lang="en-US" sz="3100" dirty="0" smtClean="0">
                <a:latin typeface="Arial"/>
                <a:cs typeface="Arial"/>
              </a:rPr>
              <a:t>→</a:t>
            </a:r>
            <a:r>
              <a:rPr lang="en-US" sz="3100" dirty="0" smtClean="0"/>
              <a:t> 2e2μ candidate event with m</a:t>
            </a:r>
            <a:r>
              <a:rPr lang="en-US" sz="3100" baseline="-25000" dirty="0" smtClean="0"/>
              <a:t>4l</a:t>
            </a:r>
            <a:r>
              <a:rPr lang="en-US" sz="3100" dirty="0" smtClean="0"/>
              <a:t>=124.3 </a:t>
            </a:r>
            <a:r>
              <a:rPr lang="en-US" sz="3100" dirty="0" err="1" smtClean="0"/>
              <a:t>GeV</a:t>
            </a:r>
            <a:r>
              <a:rPr lang="en-US" sz="3100" dirty="0" smtClean="0"/>
              <a:t>. </a:t>
            </a:r>
            <a:br>
              <a:rPr lang="en-US" sz="3100" dirty="0" smtClean="0"/>
            </a:br>
            <a:r>
              <a:rPr lang="en-US" sz="3100" dirty="0" smtClean="0"/>
              <a:t>The masses of the lepton pairs are 76.8 and 45.7 </a:t>
            </a:r>
            <a:r>
              <a:rPr lang="en-US" sz="3100" dirty="0" err="1" smtClean="0"/>
              <a:t>GeV</a:t>
            </a:r>
            <a:r>
              <a:rPr lang="en-US" sz="3100" dirty="0" smtClean="0"/>
              <a:t> </a:t>
            </a:r>
            <a:r>
              <a:rPr lang="en-US" sz="27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2700" dirty="0" smtClean="0">
                <a:solidFill>
                  <a:schemeClr val="bg2">
                    <a:lumMod val="25000"/>
                  </a:schemeClr>
                </a:solidFill>
                <a:hlinkClick r:id="rId2"/>
              </a:rPr>
              <a:t>ATLAS-CONF-2011-162</a:t>
            </a:r>
            <a:r>
              <a:rPr lang="en-US" sz="2700" dirty="0" smtClean="0">
                <a:solidFill>
                  <a:schemeClr val="bg2">
                    <a:lumMod val="25000"/>
                  </a:schemeClr>
                </a:solidFill>
              </a:rPr>
              <a:t>).</a:t>
            </a:r>
            <a:endParaRPr lang="ru-RU" sz="27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 descr="https://atlas.web.cern.ch/Atlas/GROUPS/PHYSICS/CONFNOTES/ATLAS-CONF-2011-162/fig_11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71600"/>
            <a:ext cx="7077075" cy="5159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Standard Model measurements:</a:t>
            </a:r>
            <a:br>
              <a:rPr lang="en-US" dirty="0" smtClean="0"/>
            </a:br>
            <a:r>
              <a:rPr lang="en-US" dirty="0" err="1" smtClean="0"/>
              <a:t>Dibosons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5943600" y="1295400"/>
            <a:ext cx="2971800" cy="1752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Main background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  for Higgs boson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   measurements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Estimation for aTGC</a:t>
            </a:r>
          </a:p>
          <a:p>
            <a:pPr algn="ctr">
              <a:buFont typeface="Arial" pitchFamily="34" charset="0"/>
              <a:buChar char="•"/>
            </a:pPr>
            <a:endParaRPr lang="en-US" dirty="0" smtClean="0"/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29200"/>
            <a:ext cx="5257800" cy="1676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Standard Model validation for processes</a:t>
            </a:r>
            <a:endParaRPr lang="ru-RU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 with  smaller cross sections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Impressive agreement with theory across orders of magnitudes</a:t>
            </a:r>
          </a:p>
        </p:txBody>
      </p:sp>
      <p:pic>
        <p:nvPicPr>
          <p:cNvPr id="13" name="Picture 6" descr="https://atlas.web.cern.ch/Atlas/GROUPS/PHYSICS/CONFNOTES/ATLAS-CONF-2013-020/fig_01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3200400"/>
            <a:ext cx="1371600" cy="1147792"/>
          </a:xfrm>
          <a:prstGeom prst="rect">
            <a:avLst/>
          </a:prstGeom>
          <a:noFill/>
        </p:spPr>
      </p:pic>
      <p:pic>
        <p:nvPicPr>
          <p:cNvPr id="44040" name="Picture 8" descr="https://atlas.web.cern.ch/Atlas/GROUPS/PHYSICS/CONFNOTES/ATLAS-CONF-2013-021/fig_01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419600"/>
            <a:ext cx="2480417" cy="1371600"/>
          </a:xfrm>
          <a:prstGeom prst="rect">
            <a:avLst/>
          </a:prstGeom>
          <a:noFill/>
        </p:spPr>
      </p:pic>
      <p:pic>
        <p:nvPicPr>
          <p:cNvPr id="28674" name="Picture 2" descr="https://twiki.cern.ch/twiki/pub/AtlasPublic/CombinedSummaryPlots/SM_SummaryPlotMoriondEWK20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295400"/>
            <a:ext cx="5421854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3810000" cy="875506"/>
          </a:xfrm>
        </p:spPr>
        <p:txBody>
          <a:bodyPr>
            <a:normAutofit/>
          </a:bodyPr>
          <a:lstStyle/>
          <a:p>
            <a:r>
              <a:rPr lang="en-US" dirty="0" smtClean="0"/>
              <a:t>WZ production</a:t>
            </a:r>
            <a:endParaRPr lang="ru-RU" dirty="0"/>
          </a:p>
        </p:txBody>
      </p:sp>
      <p:pic>
        <p:nvPicPr>
          <p:cNvPr id="7" name="Picture 4" descr="https://atlas.web.cern.ch/Atlas/GROUPS/PHYSICS/CONFNOTES/ATLAS-CONF-2013-021/fig_0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410200" y="3886200"/>
            <a:ext cx="3581400" cy="2596268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2" descr="https://atlas.web.cern.ch/Atlas/GROUPS/PHYSICS/CONFNOTES/ATLAS-CONF-2013-021/fig_01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1460205" cy="794795"/>
          </a:xfrm>
          <a:prstGeom prst="rect">
            <a:avLst/>
          </a:prstGeom>
          <a:noFill/>
        </p:spPr>
      </p:pic>
      <p:pic>
        <p:nvPicPr>
          <p:cNvPr id="8" name="Picture 4" descr="https://atlas.web.cern.ch/Atlas/GROUPS/PHYSICS/CONFNOTES/ATLAS-CONF-2013-021/fig_01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7400"/>
            <a:ext cx="1456267" cy="77096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572000"/>
            <a:ext cx="5257800" cy="1752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err="1" smtClean="0">
                <a:solidFill>
                  <a:schemeClr val="tx1"/>
                </a:solidFill>
              </a:rPr>
              <a:t>σ </a:t>
            </a:r>
            <a:r>
              <a:rPr lang="ru-RU" sz="2400" baseline="-25000" dirty="0" err="1" smtClean="0">
                <a:solidFill>
                  <a:schemeClr val="tx1"/>
                </a:solidFill>
              </a:rPr>
              <a:t>tot</a:t>
            </a:r>
            <a:r>
              <a:rPr lang="ru-RU" sz="2400" dirty="0" smtClean="0">
                <a:solidFill>
                  <a:schemeClr val="tx1"/>
                </a:solidFill>
              </a:rPr>
              <a:t> 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 smtClean="0">
                <a:solidFill>
                  <a:schemeClr val="tx1"/>
                </a:solidFill>
              </a:rPr>
              <a:t>WZ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r>
              <a:rPr lang="ru-RU" sz="2400" dirty="0" smtClean="0">
                <a:solidFill>
                  <a:schemeClr val="tx1"/>
                </a:solidFill>
              </a:rPr>
              <a:t> =20.3 </a:t>
            </a:r>
            <a:r>
              <a:rPr lang="ru-RU" sz="2400" baseline="30000" dirty="0" smtClean="0">
                <a:solidFill>
                  <a:schemeClr val="tx1"/>
                </a:solidFill>
              </a:rPr>
              <a:t>+0.8</a:t>
            </a:r>
            <a:r>
              <a:rPr lang="ru-RU" sz="2400" dirty="0" smtClean="0">
                <a:solidFill>
                  <a:schemeClr val="tx1"/>
                </a:solidFill>
              </a:rPr>
              <a:t> </a:t>
            </a:r>
            <a:r>
              <a:rPr lang="ru-RU" sz="2400" baseline="-25000" dirty="0" smtClean="0">
                <a:solidFill>
                  <a:schemeClr val="tx1"/>
                </a:solidFill>
              </a:rPr>
              <a:t>−0.7</a:t>
            </a:r>
            <a:r>
              <a:rPr lang="ru-RU" sz="2400" dirty="0" smtClean="0">
                <a:solidFill>
                  <a:schemeClr val="tx1"/>
                </a:solidFill>
              </a:rPr>
              <a:t> (</a:t>
            </a:r>
            <a:r>
              <a:rPr lang="ru-RU" sz="2400" dirty="0" err="1" smtClean="0">
                <a:solidFill>
                  <a:schemeClr val="tx1"/>
                </a:solidFill>
              </a:rPr>
              <a:t>stat</a:t>
            </a:r>
            <a:r>
              <a:rPr lang="ru-RU" sz="2400" dirty="0" smtClean="0">
                <a:solidFill>
                  <a:schemeClr val="tx1"/>
                </a:solidFill>
              </a:rPr>
              <a:t>)  </a:t>
            </a:r>
            <a:r>
              <a:rPr lang="ru-RU" sz="2400" baseline="30000" dirty="0" smtClean="0">
                <a:solidFill>
                  <a:schemeClr val="tx1"/>
                </a:solidFill>
              </a:rPr>
              <a:t>+1.2</a:t>
            </a:r>
            <a:r>
              <a:rPr lang="ru-RU" sz="2400" dirty="0" smtClean="0">
                <a:solidFill>
                  <a:schemeClr val="tx1"/>
                </a:solidFill>
              </a:rPr>
              <a:t> </a:t>
            </a:r>
            <a:r>
              <a:rPr lang="ru-RU" sz="2400" baseline="-25000" dirty="0" smtClean="0">
                <a:solidFill>
                  <a:schemeClr val="tx1"/>
                </a:solidFill>
              </a:rPr>
              <a:t>−1.1</a:t>
            </a:r>
            <a:r>
              <a:rPr lang="ru-RU" sz="2400" dirty="0" smtClean="0">
                <a:solidFill>
                  <a:schemeClr val="tx1"/>
                </a:solidFill>
              </a:rPr>
              <a:t> (</a:t>
            </a:r>
            <a:r>
              <a:rPr lang="ru-RU" sz="2400" dirty="0" err="1" smtClean="0">
                <a:solidFill>
                  <a:schemeClr val="tx1"/>
                </a:solidFill>
              </a:rPr>
              <a:t>syst</a:t>
            </a:r>
            <a:r>
              <a:rPr lang="ru-RU" sz="2400" dirty="0" smtClean="0">
                <a:solidFill>
                  <a:schemeClr val="tx1"/>
                </a:solidFill>
              </a:rPr>
              <a:t>.)  </a:t>
            </a:r>
            <a:r>
              <a:rPr lang="ru-RU" sz="2400" baseline="30000" dirty="0" smtClean="0">
                <a:solidFill>
                  <a:schemeClr val="tx1"/>
                </a:solidFill>
              </a:rPr>
              <a:t>+0.7</a:t>
            </a:r>
            <a:r>
              <a:rPr lang="ru-RU" sz="2400" dirty="0" smtClean="0">
                <a:solidFill>
                  <a:schemeClr val="tx1"/>
                </a:solidFill>
              </a:rPr>
              <a:t> </a:t>
            </a:r>
            <a:r>
              <a:rPr lang="ru-RU" sz="2400" baseline="-25000" dirty="0" smtClean="0">
                <a:solidFill>
                  <a:schemeClr val="tx1"/>
                </a:solidFill>
              </a:rPr>
              <a:t>−0.6</a:t>
            </a:r>
            <a:r>
              <a:rPr lang="ru-RU" sz="2400" dirty="0" smtClean="0">
                <a:solidFill>
                  <a:schemeClr val="tx1"/>
                </a:solidFill>
              </a:rPr>
              <a:t>   (</a:t>
            </a:r>
            <a:r>
              <a:rPr lang="ru-RU" sz="2400" dirty="0" err="1" smtClean="0">
                <a:solidFill>
                  <a:schemeClr val="tx1"/>
                </a:solidFill>
              </a:rPr>
              <a:t>lumi</a:t>
            </a:r>
            <a:r>
              <a:rPr lang="ru-RU" sz="2400" dirty="0" smtClean="0">
                <a:solidFill>
                  <a:schemeClr val="tx1"/>
                </a:solidFill>
              </a:rPr>
              <a:t>.) </a:t>
            </a:r>
            <a:r>
              <a:rPr lang="ru-RU" sz="2400" dirty="0" err="1" smtClean="0">
                <a:solidFill>
                  <a:schemeClr val="tx1"/>
                </a:solidFill>
              </a:rPr>
              <a:t>pb</a:t>
            </a:r>
            <a:r>
              <a:rPr lang="ru-RU" sz="2400" dirty="0" smtClean="0">
                <a:solidFill>
                  <a:schemeClr val="tx1"/>
                </a:solidFill>
              </a:rPr>
              <a:t>,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in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agreement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with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the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Standard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Model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expectation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of</a:t>
            </a:r>
            <a:r>
              <a:rPr lang="ru-RU" sz="2400" dirty="0" smtClean="0">
                <a:solidFill>
                  <a:schemeClr val="tx1"/>
                </a:solidFill>
              </a:rPr>
              <a:t> 20.3 </a:t>
            </a:r>
            <a:r>
              <a:rPr lang="ru-RU" sz="2400" dirty="0" err="1" smtClean="0">
                <a:solidFill>
                  <a:schemeClr val="tx1"/>
                </a:solidFill>
              </a:rPr>
              <a:t>pb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05000" y="6477000"/>
            <a:ext cx="2971800" cy="381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ATLAS-CONF-2013-021</a:t>
            </a:r>
            <a:endParaRPr lang="ru-RU" dirty="0"/>
          </a:p>
        </p:txBody>
      </p:sp>
      <p:pic>
        <p:nvPicPr>
          <p:cNvPr id="47106" name="Picture 2" descr="https://atlas.web.cern.ch/Atlas/GROUPS/PHYSICS/CONFNOTES/ATLAS-CONF-2013-021/fig_04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228600"/>
            <a:ext cx="3352800" cy="23784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2" name="Picture 8" descr="https://atlas.web.cern.ch/Atlas/GROUPS/PHYSICS/CONFNOTES/ATLAS-CONF-2013-021/fig_01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95600"/>
            <a:ext cx="1447800" cy="80059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3733800"/>
            <a:ext cx="16764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Tree-level diagrams and  WWZ   aTGC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24400" y="2667000"/>
            <a:ext cx="4419600" cy="9906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With 13 fb-1 at 8 TeV 1094 candidates  W</a:t>
            </a:r>
            <a:r>
              <a:rPr lang="en-US" sz="2000" baseline="30000" dirty="0" smtClean="0">
                <a:solidFill>
                  <a:schemeClr val="tx1"/>
                </a:solidFill>
              </a:rPr>
              <a:t>±</a:t>
            </a:r>
            <a:r>
              <a:rPr lang="en-US" sz="2000" dirty="0" smtClean="0">
                <a:solidFill>
                  <a:schemeClr val="tx1"/>
                </a:solidFill>
              </a:rPr>
              <a:t>Z and 277±9±24 </a:t>
            </a:r>
            <a:r>
              <a:rPr lang="en-US" sz="2000" dirty="0" err="1" smtClean="0">
                <a:solidFill>
                  <a:schemeClr val="tx1"/>
                </a:solidFill>
              </a:rPr>
              <a:t>bkg</a:t>
            </a:r>
            <a:r>
              <a:rPr lang="en-US" sz="2000" dirty="0" smtClean="0">
                <a:solidFill>
                  <a:schemeClr val="tx1"/>
                </a:solidFill>
              </a:rPr>
              <a:t> are observed in µµµ, eµµ, </a:t>
            </a:r>
            <a:r>
              <a:rPr lang="en-US" sz="2000" dirty="0" err="1" smtClean="0">
                <a:solidFill>
                  <a:schemeClr val="tx1"/>
                </a:solidFill>
              </a:rPr>
              <a:t>ee</a:t>
            </a:r>
            <a:r>
              <a:rPr lang="en-US" sz="2000" dirty="0" smtClean="0">
                <a:solidFill>
                  <a:schemeClr val="tx1"/>
                </a:solidFill>
              </a:rPr>
              <a:t>µ and </a:t>
            </a:r>
            <a:r>
              <a:rPr lang="en-US" sz="2000" dirty="0" err="1" smtClean="0">
                <a:solidFill>
                  <a:schemeClr val="tx1"/>
                </a:solidFill>
              </a:rPr>
              <a:t>eee</a:t>
            </a:r>
            <a:r>
              <a:rPr lang="en-US" sz="2000" dirty="0" smtClean="0">
                <a:solidFill>
                  <a:schemeClr val="tx1"/>
                </a:solidFill>
              </a:rPr>
              <a:t> modes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7108" name="Picture 4" descr="https://atlas.web.cern.ch/Atlas/GROUPS/PHYSICS/CONFNOTES/ATLAS-CONF-2013-021/fig_02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1143000"/>
            <a:ext cx="2864793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0"/>
            <a:ext cx="3886200" cy="914400"/>
          </a:xfrm>
        </p:spPr>
        <p:txBody>
          <a:bodyPr/>
          <a:lstStyle/>
          <a:p>
            <a:r>
              <a:rPr lang="en-US" dirty="0" smtClean="0"/>
              <a:t>ZZ production</a:t>
            </a:r>
            <a:endParaRPr lang="ru-RU" dirty="0"/>
          </a:p>
        </p:txBody>
      </p:sp>
      <p:pic>
        <p:nvPicPr>
          <p:cNvPr id="6" name="Picture 6" descr="https://atlas.web.cern.ch/Atlas/GROUPS/PHYSICS/CONFNOTES/ATLAS-CONF-2013-020/fig_0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10200" y="0"/>
            <a:ext cx="3581400" cy="3436123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0" y="914400"/>
            <a:ext cx="5181600" cy="1219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Latest ZZ production cross section measurement at √s = 8 TeV with  data of 20 fb</a:t>
            </a:r>
            <a:r>
              <a:rPr lang="en-US" sz="2000" baseline="30000" dirty="0" smtClean="0">
                <a:solidFill>
                  <a:schemeClr val="tx1"/>
                </a:solidFill>
              </a:rPr>
              <a:t>-1</a:t>
            </a:r>
            <a:r>
              <a:rPr lang="en-US" sz="2000" dirty="0" smtClean="0">
                <a:solidFill>
                  <a:schemeClr val="tx1"/>
                </a:solidFill>
              </a:rPr>
              <a:t> ( ATLAS-CONF-2013-020)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Picture 2" descr="https://atlas.web.cern.ch/Atlas/GROUPS/PHYSICS/CONFNOTES/ATLAS-CONF-2013-020/fig_0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500" y="3581400"/>
            <a:ext cx="4067499" cy="2949068"/>
          </a:xfrm>
          <a:prstGeom prst="rect">
            <a:avLst/>
          </a:prstGeom>
          <a:noFill/>
        </p:spPr>
      </p:pic>
      <p:pic>
        <p:nvPicPr>
          <p:cNvPr id="9" name="Picture 2" descr="https://atlas.web.cern.ch/Atlas/GROUPS/PHYSICS/CONFNOTES/ATLAS-CONF-2013-020/fig_01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438400"/>
            <a:ext cx="1066800" cy="895753"/>
          </a:xfrm>
          <a:prstGeom prst="rect">
            <a:avLst/>
          </a:prstGeom>
          <a:noFill/>
        </p:spPr>
      </p:pic>
      <p:pic>
        <p:nvPicPr>
          <p:cNvPr id="10" name="Picture 4" descr="https://atlas.web.cern.ch/Atlas/GROUPS/PHYSICS/CONFNOTES/ATLAS-CONF-2013-020/fig_01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438400"/>
            <a:ext cx="1129250" cy="914400"/>
          </a:xfrm>
          <a:prstGeom prst="rect">
            <a:avLst/>
          </a:prstGeom>
          <a:noFill/>
        </p:spPr>
      </p:pic>
      <p:pic>
        <p:nvPicPr>
          <p:cNvPr id="11" name="Picture 2" descr="https://atlas.web.cern.ch/Atlas/GROUPS/PHYSICS/CONFNOTES/ATLAS-CONF-2013-020/fig_01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2514600"/>
            <a:ext cx="1333778" cy="838200"/>
          </a:xfrm>
          <a:prstGeom prst="rect">
            <a:avLst/>
          </a:prstGeom>
          <a:noFill/>
        </p:spPr>
      </p:pic>
      <p:pic>
        <p:nvPicPr>
          <p:cNvPr id="12" name="Picture 4" descr="https://atlas.web.cern.ch/Atlas/GROUPS/PHYSICS/CONFNOTES/ATLAS-CONF-2013-020/fig_01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2514600"/>
            <a:ext cx="1392247" cy="84772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3429000"/>
            <a:ext cx="4953000" cy="533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Leading  order diagrams for ZZ production in SM </a:t>
            </a:r>
          </a:p>
          <a:p>
            <a:pPr algn="ctr"/>
            <a:r>
              <a:rPr lang="en-US" dirty="0" smtClean="0"/>
              <a:t>at hadron colliders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5410200"/>
            <a:ext cx="5029200" cy="1143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Result </a:t>
            </a:r>
            <a:r>
              <a:rPr lang="el-GR" sz="2000" dirty="0" smtClean="0">
                <a:solidFill>
                  <a:schemeClr val="tx1"/>
                </a:solidFill>
              </a:rPr>
              <a:t>σ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zz</a:t>
            </a:r>
            <a:r>
              <a:rPr lang="en-US" sz="2000" dirty="0" smtClean="0">
                <a:solidFill>
                  <a:schemeClr val="tx1"/>
                </a:solidFill>
              </a:rPr>
              <a:t>= 7.1±0.5(stat)±0.3(</a:t>
            </a:r>
            <a:r>
              <a:rPr lang="en-US" sz="2000" dirty="0" err="1" smtClean="0">
                <a:solidFill>
                  <a:schemeClr val="tx1"/>
                </a:solidFill>
              </a:rPr>
              <a:t>syst</a:t>
            </a:r>
            <a:r>
              <a:rPr lang="en-US" sz="2000" dirty="0" smtClean="0">
                <a:solidFill>
                  <a:schemeClr val="tx1"/>
                </a:solidFill>
              </a:rPr>
              <a:t>)±0.2(</a:t>
            </a:r>
            <a:r>
              <a:rPr lang="en-US" sz="2000" dirty="0" err="1" smtClean="0">
                <a:solidFill>
                  <a:schemeClr val="tx1"/>
                </a:solidFill>
              </a:rPr>
              <a:t>lumi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r>
              <a:rPr lang="en-US" sz="2000" dirty="0" err="1" smtClean="0">
                <a:solidFill>
                  <a:schemeClr val="tx1"/>
                </a:solidFill>
              </a:rPr>
              <a:t>pb</a:t>
            </a:r>
            <a:r>
              <a:rPr lang="en-US" sz="2000" dirty="0" smtClean="0">
                <a:solidFill>
                  <a:schemeClr val="tx1"/>
                </a:solidFill>
              </a:rPr>
              <a:t> consistent with SM expectation of 7.2±0.3pb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14800"/>
            <a:ext cx="5029200" cy="1219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 smtClean="0">
                <a:solidFill>
                  <a:schemeClr val="tx1"/>
                </a:solidFill>
                <a:latin typeface="Arial"/>
                <a:cs typeface="Arial"/>
              </a:rPr>
              <a:t>σ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zz</a:t>
            </a:r>
            <a:r>
              <a:rPr lang="en-US" sz="2000" baseline="-25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is a test of EW sector of Standard Model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Deviations from SM could indicate contribution of new resonances decaying to Z or other non-SM processes</a:t>
            </a:r>
            <a:endParaRPr lang="ru-R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-228600"/>
            <a:ext cx="8077200" cy="1295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sz="4000" dirty="0" smtClean="0"/>
              <a:t>Forward-backward asymmetry in Z/</a:t>
            </a:r>
            <a:r>
              <a:rPr lang="el-GR" sz="4000" dirty="0" smtClean="0"/>
              <a:t>γ</a:t>
            </a:r>
            <a:r>
              <a:rPr lang="en-US" sz="4000" dirty="0" smtClean="0"/>
              <a:t>* production at pp √s=7 TeV (4.8 fb</a:t>
            </a:r>
            <a:r>
              <a:rPr lang="en-US" sz="4000" baseline="30000" dirty="0" smtClean="0"/>
              <a:t>-1</a:t>
            </a:r>
            <a:r>
              <a:rPr lang="en-US" sz="4000" dirty="0" smtClean="0"/>
              <a:t>)</a:t>
            </a:r>
            <a:endParaRPr lang="ru-RU" sz="4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8130" name="Picture 2" descr="http://atlas.web.cern.ch/Atlas/GROUPS/PHYSICS/CONFNOTES/ATLAS-CONF-2013-043/fig_01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2133600" cy="2674177"/>
          </a:xfrm>
          <a:prstGeom prst="rect">
            <a:avLst/>
          </a:prstGeom>
          <a:noFill/>
        </p:spPr>
      </p:pic>
      <p:pic>
        <p:nvPicPr>
          <p:cNvPr id="48134" name="Picture 6" descr="http://atlas.web.cern.ch/Atlas/GROUPS/PHYSICS/CONFNOTES/ATLAS-CONF-2013-043/fig_0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447800"/>
            <a:ext cx="3886200" cy="2646024"/>
          </a:xfrm>
          <a:prstGeom prst="rect">
            <a:avLst/>
          </a:prstGeom>
          <a:noFill/>
        </p:spPr>
      </p:pic>
      <p:pic>
        <p:nvPicPr>
          <p:cNvPr id="48136" name="Picture 8" descr="http://atlas.web.cern.ch/Atlas/GROUPS/PHYSICS/CONFNOTES/ATLAS-CONF-2013-043/fig_03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1" y="3684052"/>
            <a:ext cx="2971800" cy="286914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286000" y="6629400"/>
            <a:ext cx="2743200" cy="228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ATLAS-CONF-2013-043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62200" y="1752600"/>
            <a:ext cx="2895600" cy="1600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dirty="0" smtClean="0"/>
          </a:p>
          <a:p>
            <a:pPr algn="ctr"/>
            <a:endParaRPr lang="en-US" sz="2800" i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i="1" dirty="0" err="1" smtClean="0">
                <a:solidFill>
                  <a:schemeClr val="tx1"/>
                </a:solidFill>
              </a:rPr>
              <a:t>qq</a:t>
            </a:r>
            <a:r>
              <a:rPr lang="en-US" sz="2800" i="1" dirty="0" smtClean="0">
                <a:solidFill>
                  <a:schemeClr val="tx1"/>
                </a:solidFill>
                <a:latin typeface="Arial"/>
                <a:cs typeface="Arial"/>
              </a:rPr>
              <a:t>̃</a:t>
            </a:r>
            <a:r>
              <a:rPr lang="en-US" sz="2800" i="1" dirty="0" smtClean="0">
                <a:solidFill>
                  <a:schemeClr val="tx1"/>
                </a:solidFill>
              </a:rPr>
              <a:t>→Z/</a:t>
            </a:r>
            <a:r>
              <a:rPr lang="el-GR" sz="2800" i="1" dirty="0" smtClean="0">
                <a:solidFill>
                  <a:schemeClr val="tx1"/>
                </a:solidFill>
              </a:rPr>
              <a:t>γ</a:t>
            </a:r>
            <a:r>
              <a:rPr lang="en-US" sz="2800" i="1" dirty="0" smtClean="0">
                <a:solidFill>
                  <a:schemeClr val="tx1"/>
                </a:solidFill>
              </a:rPr>
              <a:t>*→</a:t>
            </a:r>
            <a:r>
              <a:rPr lang="en-US" sz="2800" i="1" dirty="0" err="1" smtClean="0">
                <a:solidFill>
                  <a:schemeClr val="tx1"/>
                </a:solidFill>
              </a:rPr>
              <a:t>l+l</a:t>
            </a:r>
            <a:r>
              <a:rPr lang="en-US" sz="2800" i="1" dirty="0" smtClean="0">
                <a:solidFill>
                  <a:schemeClr val="tx1"/>
                </a:solidFill>
              </a:rPr>
              <a:t>-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                   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Cos</a:t>
            </a:r>
            <a:r>
              <a:rPr lang="el-GR" i="1" dirty="0" smtClean="0">
                <a:solidFill>
                  <a:schemeClr val="tx1"/>
                </a:solidFill>
              </a:rPr>
              <a:t>θ</a:t>
            </a:r>
            <a:r>
              <a:rPr lang="en-US" i="1" dirty="0" smtClean="0">
                <a:solidFill>
                  <a:schemeClr val="tx1"/>
                </a:solidFill>
              </a:rPr>
              <a:t>* </a:t>
            </a:r>
            <a:r>
              <a:rPr lang="en-US" i="1" baseline="-25000" dirty="0" smtClean="0">
                <a:solidFill>
                  <a:schemeClr val="tx1"/>
                </a:solidFill>
              </a:rPr>
              <a:t>CS</a:t>
            </a:r>
            <a:r>
              <a:rPr lang="en-US" i="1" dirty="0" smtClean="0">
                <a:solidFill>
                  <a:schemeClr val="tx1"/>
                </a:solidFill>
              </a:rPr>
              <a:t>  &gt;0   F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 Cos</a:t>
            </a:r>
            <a:r>
              <a:rPr lang="el-GR" i="1" dirty="0" smtClean="0">
                <a:solidFill>
                  <a:schemeClr val="tx1"/>
                </a:solidFill>
              </a:rPr>
              <a:t>θ</a:t>
            </a:r>
            <a:r>
              <a:rPr lang="en-US" i="1" dirty="0" smtClean="0">
                <a:solidFill>
                  <a:schemeClr val="tx1"/>
                </a:solidFill>
              </a:rPr>
              <a:t>* </a:t>
            </a:r>
            <a:r>
              <a:rPr lang="en-US" i="1" baseline="-25000" dirty="0" smtClean="0">
                <a:solidFill>
                  <a:schemeClr val="tx1"/>
                </a:solidFill>
              </a:rPr>
              <a:t>CS</a:t>
            </a:r>
            <a:r>
              <a:rPr lang="en-US" i="1" dirty="0" smtClean="0">
                <a:solidFill>
                  <a:schemeClr val="tx1"/>
                </a:solidFill>
              </a:rPr>
              <a:t>  &lt;0   B</a:t>
            </a:r>
          </a:p>
          <a:p>
            <a:endParaRPr lang="en-US" i="1" dirty="0" smtClean="0"/>
          </a:p>
          <a:p>
            <a:endParaRPr lang="en-US" dirty="0" smtClean="0"/>
          </a:p>
          <a:p>
            <a:endParaRPr lang="ru-RU" i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72000" y="2590800"/>
            <a:ext cx="685800" cy="609600"/>
          </a:xfrm>
          <a:prstGeom prst="roundRect">
            <a:avLst>
              <a:gd name="adj" fmla="val 0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</a:t>
            </a:r>
            <a:r>
              <a:rPr lang="en-US" sz="2800" baseline="-25000" dirty="0" smtClean="0"/>
              <a:t>FB</a:t>
            </a:r>
            <a:endParaRPr lang="ru-RU" sz="28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114800" y="2895600"/>
            <a:ext cx="3810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 вниз 14"/>
          <p:cNvSpPr/>
          <p:nvPr/>
        </p:nvSpPr>
        <p:spPr>
          <a:xfrm>
            <a:off x="4648200" y="3276600"/>
            <a:ext cx="76200" cy="533400"/>
          </a:xfrm>
          <a:prstGeom prst="down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29200" y="3962400"/>
            <a:ext cx="4114800" cy="25908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           sin</a:t>
            </a:r>
            <a:r>
              <a:rPr lang="en-US" sz="2400" i="1" baseline="30000" dirty="0" smtClean="0">
                <a:solidFill>
                  <a:schemeClr val="tx1"/>
                </a:solidFill>
              </a:rPr>
              <a:t>2</a:t>
            </a:r>
            <a:r>
              <a:rPr lang="el-GR" sz="2400" i="1" dirty="0" smtClean="0">
                <a:solidFill>
                  <a:schemeClr val="tx1"/>
                </a:solidFill>
              </a:rPr>
              <a:t>θ</a:t>
            </a:r>
            <a:r>
              <a:rPr lang="en-US" sz="2400" i="1" baseline="-25000" dirty="0" err="1" smtClean="0">
                <a:solidFill>
                  <a:schemeClr val="tx1"/>
                </a:solidFill>
              </a:rPr>
              <a:t>W</a:t>
            </a:r>
            <a:r>
              <a:rPr lang="en-US" sz="2400" i="1" baseline="30000" dirty="0" err="1" smtClean="0">
                <a:solidFill>
                  <a:schemeClr val="tx1"/>
                </a:solidFill>
              </a:rPr>
              <a:t>eff</a:t>
            </a:r>
            <a:r>
              <a:rPr lang="en-US" sz="2400" i="1" dirty="0" smtClean="0">
                <a:solidFill>
                  <a:schemeClr val="tx1"/>
                </a:solidFill>
              </a:rPr>
              <a:t>=0.2297±0.0004(stat.) 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±0.0009(syst.) 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First result from combined electron and </a:t>
            </a:r>
            <a:r>
              <a:rPr lang="en-US" sz="2400" i="1" dirty="0" err="1" smtClean="0">
                <a:solidFill>
                  <a:schemeClr val="tx1"/>
                </a:solidFill>
              </a:rPr>
              <a:t>muon</a:t>
            </a:r>
            <a:r>
              <a:rPr lang="en-US" sz="2400" i="1" dirty="0" smtClean="0">
                <a:solidFill>
                  <a:schemeClr val="tx1"/>
                </a:solidFill>
              </a:rPr>
              <a:t> measurements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 smtClean="0">
                <a:solidFill>
                  <a:schemeClr val="tx1"/>
                </a:solidFill>
              </a:rPr>
              <a:t>at </a:t>
            </a:r>
            <a:r>
              <a:rPr lang="en-US" sz="2400" i="1" smtClean="0">
                <a:solidFill>
                  <a:schemeClr val="tx1"/>
                </a:solidFill>
              </a:rPr>
              <a:t>Z pole, </a:t>
            </a:r>
            <a:endParaRPr lang="en-US" sz="2400" i="1" dirty="0" smtClean="0">
              <a:solidFill>
                <a:schemeClr val="tx1"/>
              </a:solidFill>
            </a:endParaRPr>
          </a:p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as precise as D0 result </a:t>
            </a:r>
          </a:p>
          <a:p>
            <a:pPr algn="ctr"/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26626" name="Picture 2" descr="http://atlas.web.cern.ch/Atlas/GROUPS/PHYSICS/CONFNOTES/ATLAS-CONF-2013-043/fig_02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114800"/>
            <a:ext cx="2057400" cy="2579336"/>
          </a:xfrm>
          <a:prstGeom prst="rect">
            <a:avLst/>
          </a:prstGeom>
          <a:noFill/>
        </p:spPr>
      </p:pic>
      <p:sp>
        <p:nvSpPr>
          <p:cNvPr id="17" name="Скругленный прямоугольник 16"/>
          <p:cNvSpPr/>
          <p:nvPr/>
        </p:nvSpPr>
        <p:spPr>
          <a:xfrm>
            <a:off x="6096000" y="1219200"/>
            <a:ext cx="990600" cy="3048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ATLAS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6324600" y="1447800"/>
            <a:ext cx="914400" cy="6858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7924800" y="2971800"/>
            <a:ext cx="990600" cy="3048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PDG fit</a:t>
            </a:r>
            <a:endParaRPr lang="ru-RU" dirty="0"/>
          </a:p>
        </p:txBody>
      </p:sp>
      <p:cxnSp>
        <p:nvCxnSpPr>
          <p:cNvPr id="22" name="Прямая со стрелкой 21"/>
          <p:cNvCxnSpPr>
            <a:stCxn id="20" idx="1"/>
          </p:cNvCxnSpPr>
          <p:nvPr/>
        </p:nvCxnSpPr>
        <p:spPr>
          <a:xfrm rot="10800000">
            <a:off x="7543800" y="3124200"/>
            <a:ext cx="381000" cy="15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7494"/>
            <a:ext cx="7848600" cy="951706"/>
          </a:xfrm>
        </p:spPr>
        <p:txBody>
          <a:bodyPr/>
          <a:lstStyle/>
          <a:p>
            <a:r>
              <a:rPr lang="en-US" u="sng" dirty="0" smtClean="0"/>
              <a:t>Outlines</a:t>
            </a:r>
            <a:endParaRPr lang="ru-RU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295400"/>
            <a:ext cx="3352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Higgs Properties</a:t>
            </a:r>
          </a:p>
          <a:p>
            <a:r>
              <a:rPr lang="en-US" dirty="0" smtClean="0"/>
              <a:t>Standard Model measurements</a:t>
            </a:r>
          </a:p>
          <a:p>
            <a:r>
              <a:rPr lang="en-US" dirty="0" smtClean="0"/>
              <a:t>News for Top </a:t>
            </a:r>
          </a:p>
          <a:p>
            <a:r>
              <a:rPr lang="en-US" dirty="0" smtClean="0"/>
              <a:t>B-physics</a:t>
            </a:r>
          </a:p>
          <a:p>
            <a:r>
              <a:rPr lang="en-US" dirty="0" smtClean="0"/>
              <a:t>New highlights from SUSY and Exotics</a:t>
            </a:r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8434" name="Picture 2" descr="https://atlas.web.cern.ch/Atlas/GROUPS/DATAPREPARATION/PublicPlots/2012/DataSummary/figs/intlumivsyea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5274" y="4038600"/>
            <a:ext cx="3603363" cy="25908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114800" y="3124200"/>
            <a:ext cx="5029200" cy="9143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More than 220 published papers with collisions data!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705600" y="4495800"/>
            <a:ext cx="198119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86600" y="4114800"/>
            <a:ext cx="2057400" cy="68580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Higgs Discovery!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86400" y="5029200"/>
            <a:ext cx="1143000" cy="68580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 July 2012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2" descr="D:\Lidia\FFK 2013\0702041_01-A4-at-144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191000" cy="3145352"/>
          </a:xfrm>
          <a:prstGeom prst="rect">
            <a:avLst/>
          </a:prstGeom>
          <a:noFill/>
        </p:spPr>
      </p:pic>
      <p:sp>
        <p:nvSpPr>
          <p:cNvPr id="15" name="Скругленный прямоугольник 14"/>
          <p:cNvSpPr/>
          <p:nvPr/>
        </p:nvSpPr>
        <p:spPr>
          <a:xfrm>
            <a:off x="8001000" y="4800600"/>
            <a:ext cx="1143000" cy="6096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8</a:t>
            </a:r>
            <a:r>
              <a:rPr lang="en-US" sz="2000" dirty="0" err="1" smtClean="0"/>
              <a:t>TeV</a:t>
            </a:r>
            <a:r>
              <a:rPr lang="en-US" sz="2000" dirty="0" smtClean="0"/>
              <a:t>, 21.7fb-1</a:t>
            </a:r>
            <a:endParaRPr lang="ru-RU" sz="2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001000" y="5486400"/>
            <a:ext cx="1143000" cy="609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7TeV, 5.2fb-1</a:t>
            </a:r>
            <a:endParaRPr lang="ru-RU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7494"/>
            <a:ext cx="8077200" cy="110410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W+charm hadron production at 7 TeV </a:t>
            </a:r>
            <a:br>
              <a:rPr lang="en-US" sz="3600" dirty="0" smtClean="0"/>
            </a:br>
            <a:r>
              <a:rPr lang="en-US" sz="2700" dirty="0" smtClean="0">
                <a:solidFill>
                  <a:srgbClr val="C00000"/>
                </a:solidFill>
              </a:rPr>
              <a:t>The goal – to constrain </a:t>
            </a:r>
            <a:r>
              <a:rPr lang="en-US" sz="2700" i="1" dirty="0" smtClean="0">
                <a:solidFill>
                  <a:srgbClr val="C00000"/>
                </a:solidFill>
              </a:rPr>
              <a:t>s</a:t>
            </a:r>
            <a:r>
              <a:rPr lang="en-US" sz="2700" dirty="0" smtClean="0">
                <a:solidFill>
                  <a:srgbClr val="C00000"/>
                </a:solidFill>
              </a:rPr>
              <a:t>-quark PDF at </a:t>
            </a:r>
            <a:r>
              <a:rPr lang="en-US" sz="2700" i="1" dirty="0" smtClean="0">
                <a:solidFill>
                  <a:srgbClr val="C00000"/>
                </a:solidFill>
              </a:rPr>
              <a:t>Q</a:t>
            </a:r>
            <a:r>
              <a:rPr lang="en-US" sz="2700" i="1" baseline="30000" dirty="0" smtClean="0">
                <a:solidFill>
                  <a:srgbClr val="C00000"/>
                </a:solidFill>
              </a:rPr>
              <a:t>2</a:t>
            </a:r>
            <a:r>
              <a:rPr lang="en-US" sz="2700" dirty="0" smtClean="0">
                <a:solidFill>
                  <a:srgbClr val="C00000"/>
                </a:solidFill>
              </a:rPr>
              <a:t> ~ </a:t>
            </a:r>
            <a:r>
              <a:rPr lang="en-US" sz="2700" i="1" dirty="0" smtClean="0">
                <a:solidFill>
                  <a:srgbClr val="C00000"/>
                </a:solidFill>
              </a:rPr>
              <a:t>m</a:t>
            </a:r>
            <a:r>
              <a:rPr lang="en-US" sz="2700" i="1" baseline="30000" dirty="0" smtClean="0">
                <a:solidFill>
                  <a:srgbClr val="C00000"/>
                </a:solidFill>
              </a:rPr>
              <a:t>2</a:t>
            </a:r>
            <a:r>
              <a:rPr lang="en-US" sz="2700" i="1" baseline="-25000" dirty="0" smtClean="0">
                <a:solidFill>
                  <a:srgbClr val="C00000"/>
                </a:solidFill>
              </a:rPr>
              <a:t>W</a:t>
            </a:r>
            <a:r>
              <a:rPr lang="en-US" sz="2700" dirty="0" smtClean="0">
                <a:solidFill>
                  <a:srgbClr val="C00000"/>
                </a:solidFill>
              </a:rPr>
              <a:t> </a:t>
            </a:r>
            <a:endParaRPr lang="ru-RU" sz="2700" dirty="0">
              <a:solidFill>
                <a:srgbClr val="C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3250" name="Picture 2" descr="http://atlas.web.cern.ch/Atlas/GROUPS/PHYSICS/CONFNOTES/ATLAS-CONF-2013-045/fig_04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2442352" cy="175260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53252" name="Picture 4" descr="http://atlas.web.cern.ch/Atlas/GROUPS/PHYSICS/CONFNOTES/ATLAS-CONF-2013-045/fig_0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2622562" cy="2514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53260" name="Picture 12" descr="http://atlas.web.cern.ch/Atlas/GROUPS/PHYSICS/CONFNOTES/ATLAS-CONF-2013-045/fig_1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1" y="1371600"/>
            <a:ext cx="3657600" cy="262464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819400" y="6324600"/>
            <a:ext cx="2590800" cy="3048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ATLAS-CONF-2013-045</a:t>
            </a:r>
            <a:endParaRPr lang="ru-RU" dirty="0"/>
          </a:p>
        </p:txBody>
      </p:sp>
      <p:pic>
        <p:nvPicPr>
          <p:cNvPr id="22530" name="Picture 2" descr="http://atlas.web.cern.ch/Atlas/GROUPS/PHYSICS/CONFNOTES/ATLAS-CONF-2013-045/fig_1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810000"/>
            <a:ext cx="3505200" cy="2516402"/>
          </a:xfrm>
          <a:prstGeom prst="rect">
            <a:avLst/>
          </a:prstGeom>
          <a:noFill/>
        </p:spPr>
      </p:pic>
      <p:sp>
        <p:nvSpPr>
          <p:cNvPr id="14" name="Скругленный прямоугольник 13"/>
          <p:cNvSpPr/>
          <p:nvPr/>
        </p:nvSpPr>
        <p:spPr>
          <a:xfrm>
            <a:off x="6019800" y="6172200"/>
            <a:ext cx="2514600" cy="381000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6208810"/>
            <a:ext cx="2543175" cy="26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Скругленный прямоугольник 15"/>
          <p:cNvSpPr/>
          <p:nvPr/>
        </p:nvSpPr>
        <p:spPr>
          <a:xfrm>
            <a:off x="2667000" y="1371600"/>
            <a:ext cx="2895600" cy="2438400"/>
          </a:xfrm>
          <a:prstGeom prst="roundRect">
            <a:avLst/>
          </a:prstGeom>
          <a:solidFill>
            <a:srgbClr val="0EA220"/>
          </a:solidFill>
          <a:ln>
            <a:solidFill>
              <a:srgbClr val="0EA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cs typeface="Arial"/>
              </a:rPr>
              <a:t>Sum of measured cross sections </a:t>
            </a:r>
            <a:r>
              <a:rPr lang="el-GR" sz="2000" dirty="0" smtClean="0">
                <a:latin typeface="Arial"/>
                <a:cs typeface="Arial"/>
              </a:rPr>
              <a:t>σ</a:t>
            </a:r>
            <a:r>
              <a:rPr lang="en-US" sz="2000" dirty="0" smtClean="0">
                <a:cs typeface="Arial"/>
              </a:rPr>
              <a:t>(D*) + </a:t>
            </a:r>
            <a:r>
              <a:rPr lang="el-GR" sz="2000" dirty="0" smtClean="0">
                <a:latin typeface="Arial"/>
                <a:cs typeface="Arial"/>
              </a:rPr>
              <a:t>σ</a:t>
            </a:r>
            <a:r>
              <a:rPr lang="en-US" sz="2000" dirty="0" smtClean="0">
                <a:cs typeface="Arial"/>
              </a:rPr>
              <a:t>(D±)</a:t>
            </a:r>
            <a:r>
              <a:rPr lang="en-US" sz="2000" dirty="0" smtClean="0"/>
              <a:t> compared to different PDF predictions based on aMC@NLO.</a:t>
            </a:r>
            <a:r>
              <a:rPr lang="en-US" sz="2000" dirty="0" smtClean="0">
                <a:cs typeface="Arial"/>
              </a:rPr>
              <a:t> </a:t>
            </a:r>
          </a:p>
          <a:p>
            <a:pPr algn="ctr"/>
            <a:r>
              <a:rPr lang="en-US" sz="2000" dirty="0" smtClean="0">
                <a:cs typeface="Arial"/>
              </a:rPr>
              <a:t>PDFs with comparable </a:t>
            </a:r>
            <a:r>
              <a:rPr lang="en-US" sz="2000" i="1" dirty="0" smtClean="0">
                <a:cs typeface="Arial"/>
              </a:rPr>
              <a:t>s </a:t>
            </a:r>
            <a:r>
              <a:rPr lang="en-US" sz="2000" dirty="0" smtClean="0">
                <a:cs typeface="Arial"/>
              </a:rPr>
              <a:t>and </a:t>
            </a:r>
            <a:r>
              <a:rPr lang="en-US" sz="2000" i="1" dirty="0" smtClean="0">
                <a:cs typeface="Arial"/>
              </a:rPr>
              <a:t>d </a:t>
            </a:r>
            <a:r>
              <a:rPr lang="en-US" sz="2000" dirty="0" smtClean="0">
                <a:cs typeface="Arial"/>
              </a:rPr>
              <a:t>sea at x~0.01 are preferable</a:t>
            </a:r>
            <a:endParaRPr lang="ru-RU" sz="2000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5562600" y="2590800"/>
            <a:ext cx="381000" cy="381000"/>
          </a:xfrm>
          <a:prstGeom prst="rightArrow">
            <a:avLst/>
          </a:prstGeom>
          <a:solidFill>
            <a:srgbClr val="0EA22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90800" y="4038600"/>
            <a:ext cx="3048000" cy="685800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Same for asymmetry ratios 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en-US" sz="2000" i="1" baseline="-25000" dirty="0" smtClean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en-US" sz="2000" i="1" baseline="30000" dirty="0" smtClean="0">
                <a:solidFill>
                  <a:schemeClr val="bg2">
                    <a:lumMod val="25000"/>
                  </a:schemeClr>
                </a:solidFill>
              </a:rPr>
              <a:t>±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= 0.94±0.04±0.01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5181600" y="4800600"/>
            <a:ext cx="533400" cy="3810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667000" y="5257800"/>
            <a:ext cx="2971800" cy="68580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R</a:t>
            </a:r>
            <a:r>
              <a:rPr lang="en-US" sz="2400" i="1" baseline="-25000" dirty="0" smtClean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en-US" sz="2400" i="1" baseline="30000" dirty="0" smtClean="0">
                <a:solidFill>
                  <a:schemeClr val="bg2">
                    <a:lumMod val="25000"/>
                  </a:schemeClr>
                </a:solidFill>
              </a:rPr>
              <a:t>±  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is consistent with  all PDFs  studied</a:t>
            </a:r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52400" y="6019800"/>
            <a:ext cx="2438400" cy="381000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σ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(WD) /</a:t>
            </a:r>
            <a:r>
              <a:rPr lang="el-GR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σ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(W)%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vs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T</a:t>
            </a:r>
            <a:r>
              <a:rPr lang="en-US" baseline="30000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D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Measurement of the high-mass Drell-Yan differential cross-section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5486400"/>
            <a:ext cx="7726680" cy="990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dirty="0" smtClean="0"/>
              <a:t>PYTHIA,MC@NLO and SHERPA predictions consistent with the shape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of measured </a:t>
            </a:r>
            <a:r>
              <a:rPr lang="en-US" sz="2400" i="1" dirty="0" err="1" smtClean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2400" i="1" baseline="-25000" dirty="0" err="1" smtClean="0">
                <a:solidFill>
                  <a:schemeClr val="bg2">
                    <a:lumMod val="10000"/>
                  </a:schemeClr>
                </a:solidFill>
              </a:rPr>
              <a:t>ee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distribution.  Data have potential to constrain PDFs, particular for antiquarks at large </a:t>
            </a:r>
            <a:r>
              <a:rPr lang="en-US" sz="2400" i="1" dirty="0" smtClean="0">
                <a:solidFill>
                  <a:schemeClr val="bg2">
                    <a:lumMod val="10000"/>
                  </a:schemeClr>
                </a:solidFill>
              </a:rPr>
              <a:t>x.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43000" y="6400800"/>
            <a:ext cx="2057400" cy="3048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arXiv:1305.4192</a:t>
            </a:r>
            <a:endParaRPr lang="ru-RU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1752600"/>
            <a:ext cx="38576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4191000" cy="3963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181600" y="4800600"/>
            <a:ext cx="3733800" cy="53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116 &lt;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baseline="-25000" dirty="0" err="1" smtClean="0">
                <a:solidFill>
                  <a:schemeClr val="bg2">
                    <a:lumMod val="25000"/>
                  </a:schemeClr>
                </a:solidFill>
              </a:rPr>
              <a:t>ee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&lt; 1500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│</a:t>
            </a:r>
            <a:r>
              <a:rPr lang="el-GR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η│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&lt;2.5</a:t>
            </a:r>
          </a:p>
          <a:p>
            <a:pPr algn="ctr"/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Electron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p</a:t>
            </a:r>
            <a:r>
              <a:rPr lang="en-US" baseline="-25000" dirty="0" err="1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T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&gt;25 </a:t>
            </a: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GeV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86400" y="1447800"/>
            <a:ext cx="3124200" cy="53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pp at 7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TeV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 4.9 fb</a:t>
            </a:r>
            <a:r>
              <a:rPr lang="en-US" sz="2800" baseline="300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-1</a:t>
            </a:r>
            <a:endParaRPr lang="ru-RU" sz="2800" baseline="300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Mulijet cross section rations and strong coupling constant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33800" y="1524000"/>
            <a:ext cx="5410200" cy="1676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3100" dirty="0" smtClean="0"/>
              <a:t>Measured in pp at √s = 7 TeV</a:t>
            </a:r>
          </a:p>
          <a:p>
            <a:pPr>
              <a:buNone/>
            </a:pPr>
            <a:r>
              <a:rPr lang="en-US" sz="3100" dirty="0" smtClean="0"/>
              <a:t> </a:t>
            </a:r>
            <a:r>
              <a:rPr lang="el-GR" sz="3100" i="1" dirty="0" smtClean="0"/>
              <a:t>α</a:t>
            </a:r>
            <a:r>
              <a:rPr lang="en-US" sz="3100" i="1" baseline="-25000" dirty="0" smtClean="0"/>
              <a:t>s</a:t>
            </a:r>
            <a:r>
              <a:rPr lang="en-US" sz="3100" i="1" dirty="0" smtClean="0"/>
              <a:t>(M</a:t>
            </a:r>
            <a:r>
              <a:rPr lang="en-US" sz="3100" i="1" baseline="-25000" dirty="0" smtClean="0"/>
              <a:t>Z</a:t>
            </a:r>
            <a:r>
              <a:rPr lang="en-US" sz="3100" dirty="0" smtClean="0"/>
              <a:t>)=0.111±0.006(exp</a:t>
            </a:r>
            <a:r>
              <a:rPr lang="en-US" sz="3100" baseline="30000" dirty="0" smtClean="0"/>
              <a:t>)+0.016 </a:t>
            </a:r>
            <a:r>
              <a:rPr lang="en-US" sz="3100" baseline="-25000" dirty="0" smtClean="0"/>
              <a:t>-0.003</a:t>
            </a:r>
            <a:r>
              <a:rPr lang="en-US" sz="3100" dirty="0" smtClean="0"/>
              <a:t>(theory) </a:t>
            </a:r>
          </a:p>
          <a:p>
            <a:pPr>
              <a:buNone/>
            </a:pPr>
            <a:r>
              <a:rPr lang="en-US" sz="3100" dirty="0" smtClean="0"/>
              <a:t>is in statistical agreement with accepted world average and D0 and CDF results</a:t>
            </a:r>
          </a:p>
          <a:p>
            <a:pPr>
              <a:buNone/>
            </a:pPr>
            <a:r>
              <a:rPr lang="en-US" sz="2000" dirty="0" smtClean="0"/>
              <a:t>                             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 descr="https://atlas.web.cern.ch/Atlas/GROUPS/PHYSICS/CONFNOTES/ATLAS-CONF-2013-041/fig_05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257" y="1487741"/>
            <a:ext cx="2825943" cy="270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s://atlas.web.cern.ch/Atlas/GROUPS/PHYSICS/CONFNOTES/ATLAS-CONF-2013-041/fig_05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582" y="4038600"/>
            <a:ext cx="2940448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atlas.web.cern.ch/Atlas/GROUPS/PHYSICS/CONFNOTES/ATLAS-CONF-2013-041/fig_0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2895600"/>
            <a:ext cx="3811443" cy="3654539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962400" y="3048000"/>
            <a:ext cx="838200" cy="106680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R </a:t>
            </a:r>
            <a:r>
              <a:rPr lang="en-US" sz="2000" i="1" baseline="-25000" dirty="0" smtClean="0">
                <a:solidFill>
                  <a:schemeClr val="bg2">
                    <a:lumMod val="25000"/>
                  </a:schemeClr>
                </a:solidFill>
              </a:rPr>
              <a:t>3/2</a:t>
            </a:r>
          </a:p>
          <a:p>
            <a:pPr algn="ctr"/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vs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sz="2000" i="1" baseline="-25000" dirty="0" err="1" smtClean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2000" i="1" baseline="30000" dirty="0" err="1" smtClean="0">
                <a:solidFill>
                  <a:schemeClr val="bg2">
                    <a:lumMod val="25000"/>
                  </a:schemeClr>
                </a:solidFill>
              </a:rPr>
              <a:t>lead</a:t>
            </a:r>
            <a:endParaRPr lang="ru-RU" sz="2000" i="1" baseline="30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>
            <a:off x="3810000" y="3886200"/>
            <a:ext cx="228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3962400" y="5486400"/>
            <a:ext cx="1295400" cy="68580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N </a:t>
            </a:r>
            <a:r>
              <a:rPr lang="en-US" sz="2000" i="1" baseline="-25000" dirty="0" smtClean="0">
                <a:solidFill>
                  <a:schemeClr val="bg2">
                    <a:lumMod val="25000"/>
                  </a:schemeClr>
                </a:solidFill>
              </a:rPr>
              <a:t>3/2</a:t>
            </a:r>
          </a:p>
          <a:p>
            <a:pPr algn="ctr"/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vs</a:t>
            </a:r>
            <a:r>
              <a:rPr lang="en-US" sz="2000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US" sz="2000" i="1" baseline="-25000" dirty="0" err="1" smtClean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2000" i="1" baseline="30000" dirty="0" err="1" smtClean="0">
                <a:solidFill>
                  <a:schemeClr val="bg2">
                    <a:lumMod val="25000"/>
                  </a:schemeClr>
                </a:solidFill>
              </a:rPr>
              <a:t>lall</a:t>
            </a:r>
            <a:r>
              <a:rPr lang="en-US" sz="2000" i="1" baseline="30000" dirty="0" smtClean="0">
                <a:solidFill>
                  <a:schemeClr val="bg2">
                    <a:lumMod val="25000"/>
                  </a:schemeClr>
                </a:solidFill>
              </a:rPr>
              <a:t> jets</a:t>
            </a:r>
            <a:endParaRPr lang="ru-RU" sz="2000" i="1" baseline="30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>
            <a:off x="3657600" y="55626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457200" y="6553200"/>
            <a:ext cx="2438400" cy="304800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ATLAS-CONF-2013-041</a:t>
            </a:r>
            <a:endParaRPr lang="ru-RU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Inclusive cross section for isolated prompt photons in pp at 7 </a:t>
            </a:r>
            <a:r>
              <a:rPr lang="en-US" dirty="0" err="1" smtClean="0"/>
              <a:t>TeV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0" y="1676400"/>
            <a:ext cx="4191000" cy="45720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sz="2400" dirty="0" smtClean="0"/>
              <a:t>Sensitive to gluon contend in proton through </a:t>
            </a:r>
            <a:r>
              <a:rPr lang="en-US" sz="2400" i="1" dirty="0" smtClean="0"/>
              <a:t>qg </a:t>
            </a:r>
            <a:r>
              <a:rPr lang="en-US" sz="2400" i="1" dirty="0" smtClean="0">
                <a:cs typeface="Arial"/>
              </a:rPr>
              <a:t>→ q</a:t>
            </a:r>
            <a:r>
              <a:rPr lang="el-GR" sz="2400" i="1" dirty="0" smtClean="0">
                <a:cs typeface="Arial"/>
              </a:rPr>
              <a:t>γ</a:t>
            </a:r>
            <a:endParaRPr lang="en-US" sz="2400" i="1" dirty="0" smtClean="0">
              <a:cs typeface="Arial"/>
            </a:endParaRPr>
          </a:p>
          <a:p>
            <a:pPr algn="ctr">
              <a:buNone/>
            </a:pPr>
            <a:r>
              <a:rPr lang="en-US" sz="2400" i="1" dirty="0" smtClean="0">
                <a:solidFill>
                  <a:srgbClr val="FF0000"/>
                </a:solidFill>
                <a:cs typeface="Arial"/>
              </a:rPr>
              <a:t>Measured up to </a:t>
            </a:r>
            <a:r>
              <a:rPr lang="en-US" sz="2400" i="1" dirty="0" err="1" smtClean="0">
                <a:solidFill>
                  <a:srgbClr val="FF0000"/>
                </a:solidFill>
                <a:cs typeface="Arial"/>
              </a:rPr>
              <a:t>TeV</a:t>
            </a:r>
            <a:r>
              <a:rPr lang="en-US" sz="2400" i="1" dirty="0" smtClean="0">
                <a:solidFill>
                  <a:srgbClr val="FF0000"/>
                </a:solidFill>
                <a:cs typeface="Arial"/>
              </a:rPr>
              <a:t> region! </a:t>
            </a:r>
          </a:p>
          <a:p>
            <a:pPr algn="ctr">
              <a:buNone/>
            </a:pPr>
            <a:r>
              <a:rPr lang="en-US" sz="2400" i="1" dirty="0" smtClean="0">
                <a:latin typeface="Arial"/>
                <a:cs typeface="Arial"/>
              </a:rPr>
              <a:t>NLO calculations agree with data up to highest E</a:t>
            </a:r>
            <a:r>
              <a:rPr lang="en-US" sz="2400" i="1" baseline="-25000" dirty="0" smtClean="0">
                <a:latin typeface="Arial"/>
                <a:cs typeface="Arial"/>
              </a:rPr>
              <a:t>t</a:t>
            </a:r>
            <a:r>
              <a:rPr lang="el-GR" sz="2400" i="1" baseline="30000" dirty="0" smtClean="0">
                <a:latin typeface="Arial"/>
                <a:cs typeface="Arial"/>
              </a:rPr>
              <a:t>γ</a:t>
            </a:r>
            <a:r>
              <a:rPr lang="en-US" sz="2400" i="1" dirty="0" smtClean="0">
                <a:latin typeface="Arial"/>
                <a:cs typeface="Arial"/>
              </a:rPr>
              <a:t>.</a:t>
            </a:r>
          </a:p>
          <a:p>
            <a:pPr algn="ctr">
              <a:buNone/>
            </a:pPr>
            <a:r>
              <a:rPr lang="en-US" sz="2400" i="1" dirty="0" smtClean="0">
                <a:latin typeface="Arial"/>
                <a:cs typeface="Arial"/>
              </a:rPr>
              <a:t>Total inclusive cross section for E</a:t>
            </a:r>
            <a:r>
              <a:rPr lang="en-US" sz="2400" i="1" baseline="-25000" dirty="0" smtClean="0">
                <a:latin typeface="Arial"/>
                <a:cs typeface="Arial"/>
              </a:rPr>
              <a:t>T</a:t>
            </a:r>
            <a:r>
              <a:rPr lang="en-US" sz="2400" i="1" dirty="0" smtClean="0">
                <a:latin typeface="Arial"/>
                <a:cs typeface="Arial"/>
              </a:rPr>
              <a:t>&gt;100GeV, </a:t>
            </a:r>
            <a:r>
              <a:rPr lang="en-US" sz="2400" dirty="0" smtClean="0">
                <a:latin typeface="Arial"/>
                <a:cs typeface="Arial"/>
              </a:rPr>
              <a:t>│</a:t>
            </a:r>
            <a:r>
              <a:rPr lang="el-GR" sz="2400" dirty="0" smtClean="0">
                <a:latin typeface="Arial"/>
                <a:cs typeface="Arial"/>
              </a:rPr>
              <a:t>η│</a:t>
            </a:r>
            <a:r>
              <a:rPr lang="en-US" sz="2400" dirty="0" smtClean="0">
                <a:latin typeface="Arial"/>
                <a:cs typeface="Arial"/>
              </a:rPr>
              <a:t>&lt;1.37 </a:t>
            </a:r>
            <a:r>
              <a:rPr lang="en-US" sz="2400" i="1" dirty="0" smtClean="0">
                <a:latin typeface="Arial"/>
                <a:cs typeface="Arial"/>
              </a:rPr>
              <a:t>and</a:t>
            </a:r>
            <a:r>
              <a:rPr lang="en-US" sz="2400" i="1" dirty="0" smtClean="0">
                <a:cs typeface="Arial"/>
              </a:rPr>
              <a:t> </a:t>
            </a:r>
            <a:r>
              <a:rPr lang="en-US" sz="2400" i="1" dirty="0" err="1" smtClean="0">
                <a:cs typeface="Arial"/>
              </a:rPr>
              <a:t>E</a:t>
            </a:r>
            <a:r>
              <a:rPr lang="en-US" sz="2400" i="1" baseline="30000" dirty="0" err="1" smtClean="0">
                <a:cs typeface="Arial"/>
              </a:rPr>
              <a:t>iso</a:t>
            </a:r>
            <a:r>
              <a:rPr lang="en-US" sz="2400" i="1" dirty="0" smtClean="0">
                <a:cs typeface="Arial"/>
              </a:rPr>
              <a:t>&lt;7GeV </a:t>
            </a:r>
            <a:endParaRPr lang="en-US" sz="2400" i="1" dirty="0" smtClean="0">
              <a:latin typeface="Arial"/>
              <a:cs typeface="Arial"/>
            </a:endParaRPr>
          </a:p>
          <a:p>
            <a:pPr algn="ctr">
              <a:buNone/>
            </a:pPr>
            <a:r>
              <a:rPr lang="en-US" sz="2200" b="1" i="1" dirty="0" smtClean="0">
                <a:cs typeface="Arial"/>
              </a:rPr>
              <a:t> </a:t>
            </a:r>
            <a:r>
              <a:rPr lang="el-GR" sz="2200" b="1" i="1" dirty="0" smtClean="0">
                <a:cs typeface="Arial"/>
              </a:rPr>
              <a:t>σ</a:t>
            </a:r>
            <a:r>
              <a:rPr lang="en-US" sz="2200" b="1" i="1" dirty="0" smtClean="0">
                <a:cs typeface="Arial"/>
              </a:rPr>
              <a:t>(</a:t>
            </a:r>
            <a:r>
              <a:rPr lang="el-GR" sz="2200" b="1" i="1" dirty="0" smtClean="0">
                <a:cs typeface="Arial"/>
              </a:rPr>
              <a:t>γ</a:t>
            </a:r>
            <a:r>
              <a:rPr lang="en-US" sz="2200" b="1" i="1" dirty="0" smtClean="0">
                <a:cs typeface="Arial"/>
              </a:rPr>
              <a:t>+X) = 234±2(stat)</a:t>
            </a:r>
            <a:r>
              <a:rPr lang="en-US" sz="2200" b="1" i="1" baseline="30000" dirty="0" smtClean="0">
                <a:cs typeface="Arial"/>
              </a:rPr>
              <a:t>+13</a:t>
            </a:r>
            <a:r>
              <a:rPr lang="en-US" sz="2200" b="1" i="1" baseline="-25000" dirty="0" smtClean="0">
                <a:cs typeface="Arial"/>
              </a:rPr>
              <a:t>-9</a:t>
            </a:r>
            <a:r>
              <a:rPr lang="en-US" sz="2200" b="1" i="1" dirty="0" smtClean="0">
                <a:cs typeface="Arial"/>
              </a:rPr>
              <a:t> (</a:t>
            </a:r>
            <a:r>
              <a:rPr lang="en-US" sz="2200" b="1" i="1" dirty="0" err="1" smtClean="0">
                <a:cs typeface="Arial"/>
              </a:rPr>
              <a:t>syst</a:t>
            </a:r>
            <a:r>
              <a:rPr lang="en-US" sz="2200" b="1" i="1" dirty="0" smtClean="0">
                <a:cs typeface="Arial"/>
              </a:rPr>
              <a:t>) ±4(</a:t>
            </a:r>
            <a:r>
              <a:rPr lang="en-US" sz="2200" b="1" i="1" dirty="0" err="1" smtClean="0">
                <a:cs typeface="Arial"/>
              </a:rPr>
              <a:t>lumi</a:t>
            </a:r>
            <a:r>
              <a:rPr lang="en-US" sz="2200" b="1" i="1" dirty="0" smtClean="0">
                <a:cs typeface="Arial"/>
              </a:rPr>
              <a:t>)</a:t>
            </a:r>
            <a:r>
              <a:rPr lang="en-US" sz="2200" b="1" i="1" dirty="0" err="1" smtClean="0">
                <a:cs typeface="Arial"/>
              </a:rPr>
              <a:t>pb</a:t>
            </a:r>
            <a:endParaRPr lang="en-US" sz="2200" b="1" i="1" dirty="0" smtClean="0">
              <a:cs typeface="Arial"/>
            </a:endParaRPr>
          </a:p>
          <a:p>
            <a:pPr algn="ctr">
              <a:buNone/>
            </a:pPr>
            <a:r>
              <a:rPr lang="en-US" sz="2200" i="1" dirty="0" smtClean="0">
                <a:cs typeface="Arial"/>
              </a:rPr>
              <a:t>Compared with predictions of PYTHIA 224pb, HERWIG 187pb, NLO (CT10) 203±25pb</a:t>
            </a:r>
          </a:p>
          <a:p>
            <a:pPr algn="ctr">
              <a:buNone/>
            </a:pPr>
            <a:endParaRPr lang="en-US" sz="2400" i="1" dirty="0" smtClean="0"/>
          </a:p>
          <a:p>
            <a:pPr algn="ctr">
              <a:buNone/>
            </a:pPr>
            <a:r>
              <a:rPr lang="en-US" sz="2400" i="1" dirty="0" smtClean="0">
                <a:cs typeface="Arial"/>
              </a:rPr>
              <a:t>Isolated photons with  </a:t>
            </a:r>
            <a:r>
              <a:rPr lang="en-US" sz="2400" i="1" dirty="0" err="1" smtClean="0">
                <a:cs typeface="Arial"/>
              </a:rPr>
              <a:t>E</a:t>
            </a:r>
            <a:r>
              <a:rPr lang="en-US" sz="2400" i="1" baseline="30000" dirty="0" err="1" smtClean="0">
                <a:cs typeface="Arial"/>
              </a:rPr>
              <a:t>iso</a:t>
            </a:r>
            <a:r>
              <a:rPr lang="en-US" sz="2400" i="1" dirty="0" smtClean="0">
                <a:cs typeface="Arial"/>
              </a:rPr>
              <a:t>&lt;7GeV at </a:t>
            </a:r>
            <a:r>
              <a:rPr lang="el-GR" sz="2400" i="1" dirty="0" smtClean="0">
                <a:latin typeface="Arial"/>
                <a:cs typeface="Arial"/>
              </a:rPr>
              <a:t>Δ</a:t>
            </a:r>
            <a:r>
              <a:rPr lang="en-US" sz="2400" i="1" dirty="0" smtClean="0">
                <a:latin typeface="Arial"/>
                <a:cs typeface="Arial"/>
              </a:rPr>
              <a:t>R&lt;0.4</a:t>
            </a:r>
          </a:p>
          <a:p>
            <a:pPr algn="ctr">
              <a:buNone/>
            </a:pPr>
            <a:endParaRPr lang="ru-RU" sz="2400" i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43000" y="6324600"/>
            <a:ext cx="2743200" cy="3048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ATLAS-CONF-2013-022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482" name="Picture 2" descr="http://atlas.web.cern.ch/Atlas/GROUPS/PHYSICS/CONFNOTES/ATLAS-CONF-2013-022/fig_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47800"/>
            <a:ext cx="4219575" cy="4048125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152400" y="5486400"/>
            <a:ext cx="4876800" cy="685800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Prompt isolated  photon d</a:t>
            </a:r>
            <a:r>
              <a:rPr lang="el-GR" sz="2000" dirty="0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/</a:t>
            </a:r>
            <a:r>
              <a:rPr lang="en-US" sz="2000" dirty="0" err="1" smtClean="0">
                <a:latin typeface="Arial"/>
                <a:cs typeface="Arial"/>
              </a:rPr>
              <a:t>d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for </a:t>
            </a:r>
            <a:r>
              <a:rPr lang="en-US" sz="2000" dirty="0" smtClean="0">
                <a:latin typeface="Arial"/>
                <a:cs typeface="Arial"/>
              </a:rPr>
              <a:t>│</a:t>
            </a:r>
            <a:r>
              <a:rPr lang="el-GR" sz="2000" dirty="0" smtClean="0">
                <a:latin typeface="Arial"/>
                <a:cs typeface="Arial"/>
              </a:rPr>
              <a:t>η│</a:t>
            </a:r>
            <a:r>
              <a:rPr lang="en-US" sz="2000" dirty="0" smtClean="0">
                <a:latin typeface="Arial"/>
                <a:cs typeface="Arial"/>
              </a:rPr>
              <a:t>&lt;1.37</a:t>
            </a:r>
            <a:r>
              <a:rPr lang="en-US" sz="1600" dirty="0" smtClean="0">
                <a:latin typeface="Arial"/>
                <a:cs typeface="Arial"/>
              </a:rPr>
              <a:t>(“direct” and “fragmentation” photons)</a:t>
            </a:r>
            <a:endParaRPr lang="ru-RU" sz="1600" dirty="0"/>
          </a:p>
        </p:txBody>
      </p:sp>
      <p:sp>
        <p:nvSpPr>
          <p:cNvPr id="10" name="Стрелка вверх 9"/>
          <p:cNvSpPr/>
          <p:nvPr/>
        </p:nvSpPr>
        <p:spPr>
          <a:xfrm>
            <a:off x="2514600" y="5181600"/>
            <a:ext cx="484632" cy="381000"/>
          </a:xfrm>
          <a:prstGeom prst="upArrow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0"/>
            <a:ext cx="75620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Top production cross sections</a:t>
            </a:r>
            <a:endParaRPr lang="ru-RU" dirty="0"/>
          </a:p>
        </p:txBody>
      </p:sp>
      <p:pic>
        <p:nvPicPr>
          <p:cNvPr id="5" name="Picture 2" descr="https://twiki.cern.ch/twiki/pub/AtlasPublic/CombinedSummaryPlots/tt_xsec20Dec201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90804"/>
            <a:ext cx="3776835" cy="3662961"/>
          </a:xfrm>
          <a:prstGeom prst="rect">
            <a:avLst/>
          </a:prstGeom>
          <a:noFill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44" name="Picture 4" descr="https://twiki.cern.ch/twiki/pub/AtlasPublic/CombinedSummaryPlots/SingleTopXSSummary_ICHE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447800"/>
            <a:ext cx="3571995" cy="3430834"/>
          </a:xfrm>
          <a:prstGeom prst="rect">
            <a:avLst/>
          </a:prstGeom>
          <a:noFill/>
        </p:spPr>
      </p:pic>
      <p:pic>
        <p:nvPicPr>
          <p:cNvPr id="10246" name="Picture 6" descr="https://twiki.cern.ch/twiki/pub/AtlasPublic/CombinedSummaryPlots/SingleTopCM_ICHE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4876799"/>
            <a:ext cx="2057400" cy="1631329"/>
          </a:xfrm>
          <a:prstGeom prst="rect">
            <a:avLst/>
          </a:prstGeom>
          <a:noFill/>
        </p:spPr>
      </p:pic>
      <p:pic>
        <p:nvPicPr>
          <p:cNvPr id="10248" name="Picture 8" descr="https://twiki.cern.ch/twiki/pub/AtlasPublic/CombinedSummaryPlots/top_crosssection_rootS_20Dec20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4860925"/>
            <a:ext cx="2944839" cy="1997075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1676400" y="914400"/>
            <a:ext cx="2895600" cy="4572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tt</a:t>
            </a:r>
            <a:r>
              <a:rPr lang="en-US" sz="2400" dirty="0" smtClean="0">
                <a:cs typeface="Arial"/>
              </a:rPr>
              <a:t>̃ pair production </a:t>
            </a:r>
            <a:endParaRPr lang="ru-RU" sz="2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86400" y="914400"/>
            <a:ext cx="3048000" cy="4572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single  top production</a:t>
            </a:r>
            <a:endParaRPr lang="ru-RU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94308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the latest best Top mass measurements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257800"/>
            <a:ext cx="9144000" cy="16002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/>
              <a:t>In new </a:t>
            </a:r>
            <a:r>
              <a:rPr lang="en-US" dirty="0" err="1" smtClean="0"/>
              <a:t>l+jet</a:t>
            </a:r>
            <a:r>
              <a:rPr lang="en-US" dirty="0" smtClean="0"/>
              <a:t> channel measurement the systematic uncertainties were reduced by 40% , the additional statistical uncertainties due to 3D method will decrease with including more data.</a:t>
            </a:r>
          </a:p>
          <a:p>
            <a:pPr>
              <a:buNone/>
            </a:pPr>
            <a:r>
              <a:rPr lang="en-US" dirty="0" smtClean="0"/>
              <a:t>New </a:t>
            </a:r>
            <a:r>
              <a:rPr lang="en-US" dirty="0" err="1" smtClean="0"/>
              <a:t>Dilepton</a:t>
            </a:r>
            <a:r>
              <a:rPr lang="en-US" dirty="0" smtClean="0"/>
              <a:t> channel measurement is competitive with measurement in  </a:t>
            </a:r>
            <a:r>
              <a:rPr lang="en-US" dirty="0" err="1" smtClean="0"/>
              <a:t>l+jet</a:t>
            </a:r>
            <a:r>
              <a:rPr lang="en-US" dirty="0" smtClean="0"/>
              <a:t> channel.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7412" name="Picture 4" descr="http://atlas.web.cern.ch/Atlas/GROUPS/PHYSICS/CONFNOTES/ATLAS-CONF-2013-077/fig_05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6248400" cy="3394741"/>
          </a:xfrm>
          <a:prstGeom prst="rect">
            <a:avLst/>
          </a:prstGeom>
          <a:noFill/>
        </p:spPr>
      </p:pic>
      <p:pic>
        <p:nvPicPr>
          <p:cNvPr id="17414" name="Picture 6" descr="http://atlas.web.cern.ch/Atlas/GROUPS/PHYSICS/CONFNOTES/ATLAS-CONF-2013-077/fig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5266" y="3352800"/>
            <a:ext cx="2628734" cy="1905000"/>
          </a:xfrm>
          <a:prstGeom prst="rect">
            <a:avLst/>
          </a:prstGeom>
          <a:noFill/>
        </p:spPr>
      </p:pic>
      <p:pic>
        <p:nvPicPr>
          <p:cNvPr id="17416" name="Picture 8" descr="http://atlas.web.cern.ch/Atlas/GROUPS/PHYSICS/CONFNOTES/ATLAS-CONF-2013-046/fig_06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4366" y="990600"/>
            <a:ext cx="2689634" cy="1939925"/>
          </a:xfrm>
          <a:prstGeom prst="rect">
            <a:avLst/>
          </a:prstGeom>
          <a:noFill/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6096000" y="2133600"/>
            <a:ext cx="685800" cy="3048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096000" y="3124200"/>
            <a:ext cx="762000" cy="381000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6477000" y="2819400"/>
            <a:ext cx="24384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3D-template method in  </a:t>
            </a:r>
            <a:r>
              <a:rPr lang="en-US" dirty="0" err="1" smtClean="0"/>
              <a:t>l+jet</a:t>
            </a:r>
            <a:r>
              <a:rPr lang="en-US" dirty="0" smtClean="0"/>
              <a:t>  channel at 7 TeV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55280" cy="685800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The top quark pair production charge asymmetry A</a:t>
            </a:r>
            <a:r>
              <a:rPr lang="en-US" b="1" i="1" baseline="-25000" dirty="0" smtClean="0"/>
              <a:t>C </a:t>
            </a:r>
            <a:r>
              <a:rPr lang="en-US" b="1" i="1" dirty="0" smtClean="0"/>
              <a:t>in pp at 7TeV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81912" y="1143000"/>
            <a:ext cx="7562088" cy="5029200"/>
          </a:xfrm>
        </p:spPr>
        <p:txBody>
          <a:bodyPr/>
          <a:lstStyle/>
          <a:p>
            <a:endParaRPr lang="en-US" sz="2400" dirty="0" smtClean="0"/>
          </a:p>
          <a:p>
            <a:endParaRPr lang="ru-RU" sz="240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6400800"/>
            <a:ext cx="3657600" cy="457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ATLAS-CONF-2013-078,  July 2013</a:t>
            </a:r>
            <a:endParaRPr lang="ru-RU" dirty="0"/>
          </a:p>
        </p:txBody>
      </p:sp>
      <p:pic>
        <p:nvPicPr>
          <p:cNvPr id="16386" name="Picture 2" descr="http://atlas.web.cern.ch/Atlas/GROUPS/PHYSICS/CONFNOTES/ATLAS-CONF-2013-078/fig_01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720" y="1066800"/>
            <a:ext cx="3078280" cy="22098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228600" y="6019800"/>
            <a:ext cx="6705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Top quark </a:t>
            </a:r>
            <a:r>
              <a:rPr lang="en-US" sz="2400" i="1" dirty="0" smtClean="0"/>
              <a:t>A</a:t>
            </a:r>
            <a:r>
              <a:rPr lang="en-US" sz="2400" i="1" baseline="-25000" dirty="0" smtClean="0"/>
              <a:t>C</a:t>
            </a:r>
            <a:r>
              <a:rPr lang="en-US" sz="2400" dirty="0" smtClean="0"/>
              <a:t> is in coincidence with SM predictions </a:t>
            </a:r>
            <a:endParaRPr lang="ru-RU" sz="2400" dirty="0"/>
          </a:p>
        </p:txBody>
      </p:sp>
      <p:pic>
        <p:nvPicPr>
          <p:cNvPr id="16388" name="Picture 4" descr="http://atlas.web.cern.ch/Atlas/GROUPS/PHYSICS/CONFNOTES/ATLAS-CONF-2013-078/fig_02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810000"/>
            <a:ext cx="2971800" cy="2133362"/>
          </a:xfrm>
          <a:prstGeom prst="rect">
            <a:avLst/>
          </a:prstGeom>
          <a:noFill/>
        </p:spPr>
      </p:pic>
      <p:pic>
        <p:nvPicPr>
          <p:cNvPr id="16390" name="Picture 6" descr="http://atlas.web.cern.ch/Atlas/GROUPS/PHYSICS/CONFNOTES/ATLAS-CONF-2013-078/fig_02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3810000"/>
            <a:ext cx="2971800" cy="2133360"/>
          </a:xfrm>
          <a:prstGeom prst="rect">
            <a:avLst/>
          </a:prstGeom>
          <a:noFill/>
        </p:spPr>
      </p:pic>
      <p:pic>
        <p:nvPicPr>
          <p:cNvPr id="16392" name="Picture 8" descr="http://atlas.web.cern.ch/Atlas/GROUPS/PHYSICS/CONFNOTES/ATLAS-CONF-2013-078/fig_02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799" y="3700835"/>
            <a:ext cx="3124201" cy="224276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" y="1066800"/>
            <a:ext cx="5486400" cy="28956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i="1" dirty="0" smtClean="0"/>
          </a:p>
          <a:p>
            <a:pPr algn="ctr"/>
            <a:endParaRPr lang="en-US" sz="2400" i="1" dirty="0" smtClean="0"/>
          </a:p>
          <a:p>
            <a:pPr algn="ctr"/>
            <a:r>
              <a:rPr lang="en-US" sz="2400" i="1" dirty="0" err="1" smtClean="0">
                <a:solidFill>
                  <a:schemeClr val="bg2">
                    <a:lumMod val="25000"/>
                  </a:schemeClr>
                </a:solidFill>
              </a:rPr>
              <a:t>gg</a:t>
            </a:r>
            <a:r>
              <a:rPr lang="en-US" sz="2400" i="1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→tt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̃  symmetric production process</a:t>
            </a:r>
          </a:p>
          <a:p>
            <a:pPr algn="ctr"/>
            <a:r>
              <a:rPr lang="en-US" sz="2400" i="1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qq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̃–</a:t>
            </a:r>
            <a:r>
              <a:rPr lang="en-US" sz="2400" i="1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qg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 processes and the larger quark momentum fraction produce charge top pair asymmetry in pp collisions</a:t>
            </a:r>
            <a:endParaRPr lang="en-US" sz="24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en-US" sz="2400" i="1" baseline="-25000" dirty="0" smtClean="0">
                <a:solidFill>
                  <a:schemeClr val="bg2">
                    <a:lumMod val="25000"/>
                  </a:schemeClr>
                </a:solidFill>
              </a:rPr>
              <a:t>C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 = (N(</a:t>
            </a:r>
            <a:r>
              <a:rPr lang="el-GR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Δ</a:t>
            </a:r>
            <a:r>
              <a:rPr lang="en-US" sz="2400" i="1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lyl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&gt;0) – N(</a:t>
            </a:r>
            <a:r>
              <a:rPr lang="el-GR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Δ</a:t>
            </a:r>
            <a:r>
              <a:rPr lang="en-US" sz="2400" i="1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lyl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&lt;0))/ (N(</a:t>
            </a:r>
            <a:r>
              <a:rPr lang="el-GR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Δ</a:t>
            </a:r>
            <a:r>
              <a:rPr lang="en-US" sz="2400" i="1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lyl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&gt;0)+N(</a:t>
            </a:r>
            <a:r>
              <a:rPr lang="el-GR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Δ</a:t>
            </a:r>
            <a:r>
              <a:rPr lang="en-US" sz="2400" i="1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lyl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&lt;0)); </a:t>
            </a:r>
          </a:p>
          <a:p>
            <a:pPr algn="ctr"/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A</a:t>
            </a:r>
            <a:r>
              <a:rPr lang="en-US" sz="2400" i="1" baseline="-25000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c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 </a:t>
            </a:r>
            <a:r>
              <a:rPr lang="en-US" sz="2400" i="1" baseline="30000" dirty="0" err="1" smtClean="0">
                <a:solidFill>
                  <a:schemeClr val="bg2">
                    <a:lumMod val="25000"/>
                  </a:schemeClr>
                </a:solidFill>
                <a:cs typeface="Arial"/>
              </a:rPr>
              <a:t>meas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= 0.006±0.010 </a:t>
            </a:r>
          </a:p>
          <a:p>
            <a:pPr algn="ctr"/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  <a:cs typeface="Arial"/>
              </a:rPr>
              <a:t>(0.0123±0.0005 for SM with NLO)</a:t>
            </a:r>
          </a:p>
          <a:p>
            <a:pPr algn="ctr"/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/>
              <a:t> 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58000" y="3276600"/>
            <a:ext cx="1752600" cy="381000"/>
          </a:xfrm>
          <a:prstGeom prst="roundRect">
            <a:avLst>
              <a:gd name="adj" fmla="val 12796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Δlyl</a:t>
            </a:r>
            <a:r>
              <a:rPr lang="en-US" dirty="0" smtClean="0">
                <a:latin typeface="Arial"/>
                <a:cs typeface="Arial"/>
              </a:rPr>
              <a:t> = </a:t>
            </a:r>
            <a:r>
              <a:rPr lang="en-US" dirty="0" err="1" smtClean="0">
                <a:latin typeface="Arial"/>
                <a:cs typeface="Arial"/>
              </a:rPr>
              <a:t>ly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dirty="0" err="1" smtClean="0">
                <a:latin typeface="Arial"/>
                <a:cs typeface="Arial"/>
              </a:rPr>
              <a:t>l</a:t>
            </a:r>
            <a:r>
              <a:rPr lang="en-US" dirty="0" smtClean="0">
                <a:latin typeface="Arial"/>
                <a:cs typeface="Arial"/>
              </a:rPr>
              <a:t> – </a:t>
            </a:r>
            <a:r>
              <a:rPr lang="en-US" dirty="0" err="1" smtClean="0">
                <a:latin typeface="Arial"/>
                <a:cs typeface="Arial"/>
              </a:rPr>
              <a:t>ly</a:t>
            </a:r>
            <a:r>
              <a:rPr lang="en-US" baseline="-25000" dirty="0" err="1" smtClean="0">
                <a:latin typeface="Arial"/>
                <a:cs typeface="Arial"/>
              </a:rPr>
              <a:t>t̃</a:t>
            </a:r>
            <a:r>
              <a:rPr lang="en-US" dirty="0" err="1" smtClean="0">
                <a:latin typeface="Arial"/>
                <a:cs typeface="Arial"/>
              </a:rPr>
              <a:t>l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0" y="4343400"/>
            <a:ext cx="609600" cy="762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/>
              <a:t>A</a:t>
            </a:r>
            <a:r>
              <a:rPr lang="en-US" sz="2800" i="1" baseline="-25000" dirty="0" smtClean="0"/>
              <a:t>C</a:t>
            </a:r>
            <a:endParaRPr lang="ru-RU" sz="2800" i="1" baseline="-25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28800" y="5715000"/>
            <a:ext cx="685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mtt</a:t>
            </a:r>
            <a:r>
              <a:rPr lang="en-US" dirty="0" smtClean="0">
                <a:latin typeface="Arial"/>
                <a:cs typeface="Arial"/>
              </a:rPr>
              <a:t>̃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24400" y="5715000"/>
            <a:ext cx="6858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lytt</a:t>
            </a:r>
            <a:r>
              <a:rPr lang="en-US" dirty="0" err="1" smtClean="0">
                <a:latin typeface="Arial"/>
                <a:cs typeface="Arial"/>
              </a:rPr>
              <a:t>̃l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705600" y="5791200"/>
            <a:ext cx="1752600" cy="381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mtt</a:t>
            </a:r>
            <a:r>
              <a:rPr lang="en-US" dirty="0" smtClean="0">
                <a:latin typeface="Arial"/>
                <a:cs typeface="Arial"/>
              </a:rPr>
              <a:t>̃ for ß&gt;0.6 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B-physics latest results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480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Angular analysis of B</a:t>
            </a:r>
            <a:r>
              <a:rPr lang="en-US" sz="2400" baseline="30000" dirty="0" smtClean="0"/>
              <a:t>0</a:t>
            </a:r>
            <a:r>
              <a:rPr lang="en-US" sz="2400" baseline="-25000" dirty="0" smtClean="0"/>
              <a:t>d</a:t>
            </a:r>
            <a:r>
              <a:rPr lang="en-US" sz="2400" dirty="0" smtClean="0"/>
              <a:t> → K*</a:t>
            </a:r>
            <a:r>
              <a:rPr lang="en-US" sz="2400" baseline="30000" dirty="0" smtClean="0"/>
              <a:t>0</a:t>
            </a:r>
            <a:r>
              <a:rPr lang="el-GR" sz="2400" dirty="0" smtClean="0"/>
              <a:t>μ</a:t>
            </a:r>
            <a:r>
              <a:rPr lang="el-GR" sz="2400" baseline="30000" dirty="0" smtClean="0"/>
              <a:t>+</a:t>
            </a:r>
            <a:r>
              <a:rPr lang="el-GR" sz="2400" dirty="0" smtClean="0"/>
              <a:t>μ</a:t>
            </a:r>
            <a:r>
              <a:rPr lang="el-GR" sz="2400" baseline="30000" dirty="0" smtClean="0"/>
              <a:t>-</a:t>
            </a:r>
            <a:r>
              <a:rPr lang="el-GR" sz="2400" dirty="0" smtClean="0"/>
              <a:t> </a:t>
            </a:r>
            <a:r>
              <a:rPr lang="en-US" sz="2400" dirty="0" smtClean="0"/>
              <a:t>(</a:t>
            </a:r>
            <a:r>
              <a:rPr lang="el-GR" sz="2400" dirty="0" smtClean="0"/>
              <a:t>4.9 </a:t>
            </a:r>
            <a:r>
              <a:rPr lang="en-US" sz="2400" dirty="0" smtClean="0"/>
              <a:t>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smtClean="0">
                <a:hlinkClick r:id="rId2"/>
              </a:rPr>
              <a:t>ATLAS-CONF-2013-038</a:t>
            </a:r>
            <a:r>
              <a:rPr lang="en-US" sz="2400" dirty="0" smtClean="0"/>
              <a:t> </a:t>
            </a:r>
          </a:p>
          <a:p>
            <a:r>
              <a:rPr lang="el-GR" sz="2400" dirty="0" smtClean="0"/>
              <a:t>φ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and </a:t>
            </a:r>
            <a:r>
              <a:rPr lang="el-GR" sz="2400" dirty="0" smtClean="0"/>
              <a:t>ΔΓ</a:t>
            </a:r>
            <a:r>
              <a:rPr lang="en-US" sz="2400" baseline="-25000" dirty="0" smtClean="0"/>
              <a:t>s</a:t>
            </a:r>
            <a:r>
              <a:rPr lang="en-US" sz="2400" dirty="0" smtClean="0"/>
              <a:t> from flavor-tagged time-dependent angular analysis of </a:t>
            </a:r>
            <a:r>
              <a:rPr lang="en-US" sz="2400" dirty="0" err="1" smtClean="0"/>
              <a:t>B</a:t>
            </a:r>
            <a:r>
              <a:rPr lang="en-US" sz="2400" baseline="30000" dirty="0" err="1" smtClean="0"/>
              <a:t>o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→ J/</a:t>
            </a:r>
            <a:r>
              <a:rPr lang="el-GR" sz="2400" dirty="0" smtClean="0"/>
              <a:t>ψ ϕ </a:t>
            </a:r>
            <a:r>
              <a:rPr lang="en-US" sz="2400" dirty="0" smtClean="0"/>
              <a:t>(</a:t>
            </a:r>
            <a:r>
              <a:rPr lang="el-GR" sz="2400" dirty="0" smtClean="0"/>
              <a:t>4.9 </a:t>
            </a:r>
            <a:r>
              <a:rPr lang="en-US" sz="2400" dirty="0" smtClean="0"/>
              <a:t>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  <a:r>
              <a:rPr lang="en-US" sz="2400" dirty="0" smtClean="0">
                <a:hlinkClick r:id="rId3"/>
              </a:rPr>
              <a:t>ATLAS-CONF-2013-039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Associated production of prompt J/</a:t>
            </a:r>
            <a:r>
              <a:rPr lang="el-GR" sz="2400" dirty="0" smtClean="0"/>
              <a:t>ψ </a:t>
            </a:r>
            <a:r>
              <a:rPr lang="en-US" sz="2400" dirty="0" smtClean="0"/>
              <a:t>mesons and W boson in at √s = 7TeV (4.6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  <a:r>
              <a:rPr lang="en-US" sz="2400" dirty="0" smtClean="0">
                <a:hlinkClick r:id="rId4"/>
              </a:rPr>
              <a:t>ATLAS-CONF-2013-042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Limit on </a:t>
            </a:r>
            <a:r>
              <a:rPr lang="en-US" sz="2400" dirty="0" err="1" smtClean="0"/>
              <a:t>B</a:t>
            </a:r>
            <a:r>
              <a:rPr lang="en-US" sz="2400" baseline="30000" dirty="0" err="1" smtClean="0"/>
              <a:t>o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→ </a:t>
            </a:r>
            <a:r>
              <a:rPr lang="el-GR" sz="2400" dirty="0" smtClean="0"/>
              <a:t>μμ </a:t>
            </a:r>
            <a:r>
              <a:rPr lang="en-US" sz="2400" dirty="0" smtClean="0"/>
              <a:t>branching fraction based on 4.9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of integrated luminosity  </a:t>
            </a:r>
            <a:r>
              <a:rPr lang="en-US" sz="2400" dirty="0" smtClean="0">
                <a:hlinkClick r:id="rId5"/>
              </a:rPr>
              <a:t> ATLAS-CONF-2013-076</a:t>
            </a:r>
            <a:endParaRPr lang="en-US" sz="2400" dirty="0" smtClean="0"/>
          </a:p>
          <a:p>
            <a:r>
              <a:rPr lang="en-US" sz="2400" dirty="0" smtClean="0"/>
              <a:t> Measurement of the parity violating asymmetry parameter </a:t>
            </a:r>
            <a:r>
              <a:rPr lang="el-GR" sz="2400" dirty="0" smtClean="0"/>
              <a:t>α</a:t>
            </a:r>
            <a:r>
              <a:rPr lang="en-US" sz="2400" baseline="-25000" dirty="0" smtClean="0"/>
              <a:t>b</a:t>
            </a:r>
            <a:r>
              <a:rPr lang="en-US" sz="2400" dirty="0" smtClean="0"/>
              <a:t> and the </a:t>
            </a:r>
            <a:r>
              <a:rPr lang="en-US" sz="2400" dirty="0" err="1" smtClean="0"/>
              <a:t>helicity</a:t>
            </a:r>
            <a:r>
              <a:rPr lang="en-US" sz="2400" dirty="0" smtClean="0"/>
              <a:t> amplitudes for the decay </a:t>
            </a:r>
            <a:r>
              <a:rPr lang="el-GR" sz="2400" dirty="0" smtClean="0"/>
              <a:t>Λ</a:t>
            </a:r>
            <a:r>
              <a:rPr lang="en-US" sz="2400" baseline="-25000" dirty="0" smtClean="0"/>
              <a:t>b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→ J/</a:t>
            </a:r>
            <a:r>
              <a:rPr lang="el-GR" sz="2400" dirty="0" smtClean="0"/>
              <a:t>ψ Λ</a:t>
            </a:r>
            <a:r>
              <a:rPr lang="el-GR" sz="2400" baseline="30000" dirty="0" smtClean="0"/>
              <a:t>0</a:t>
            </a:r>
            <a:r>
              <a:rPr lang="el-GR" sz="2400" dirty="0" smtClean="0"/>
              <a:t> </a:t>
            </a:r>
            <a:r>
              <a:rPr lang="en-US" sz="2400" dirty="0" smtClean="0"/>
              <a:t>in the ATLAS experiment (4.6 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  <a:r>
              <a:rPr lang="en-US" sz="2400" dirty="0" smtClean="0">
                <a:hlinkClick r:id="rId6"/>
              </a:rPr>
              <a:t>ATLAS-CONF-2013-071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smtClean="0"/>
              <a:t>Angular analysis of B</a:t>
            </a:r>
            <a:r>
              <a:rPr lang="en-US" sz="4400" baseline="30000" dirty="0" smtClean="0"/>
              <a:t>0</a:t>
            </a:r>
            <a:r>
              <a:rPr lang="en-US" sz="4400" baseline="-25000" dirty="0" smtClean="0"/>
              <a:t>d</a:t>
            </a:r>
            <a:r>
              <a:rPr lang="en-US" sz="4400" dirty="0" smtClean="0"/>
              <a:t> → K*</a:t>
            </a:r>
            <a:r>
              <a:rPr lang="en-US" sz="4400" baseline="30000" dirty="0" smtClean="0"/>
              <a:t>0</a:t>
            </a:r>
            <a:r>
              <a:rPr lang="el-GR" sz="4400" dirty="0" smtClean="0"/>
              <a:t>μ</a:t>
            </a:r>
            <a:r>
              <a:rPr lang="el-GR" sz="4400" baseline="30000" dirty="0" smtClean="0"/>
              <a:t>+</a:t>
            </a:r>
            <a:r>
              <a:rPr lang="el-GR" sz="4400" dirty="0" smtClean="0"/>
              <a:t>μ</a:t>
            </a:r>
            <a:r>
              <a:rPr lang="el-GR" sz="4400" baseline="30000" dirty="0" smtClean="0"/>
              <a:t>-</a:t>
            </a:r>
            <a:r>
              <a:rPr lang="el-GR" sz="4400" dirty="0" smtClean="0"/>
              <a:t> </a:t>
            </a:r>
            <a:r>
              <a:rPr lang="en-US" sz="4400" dirty="0" smtClean="0">
                <a:cs typeface="Arial"/>
              </a:rPr>
              <a:t>(K*</a:t>
            </a:r>
            <a:r>
              <a:rPr lang="en-US" sz="4400" baseline="30000" dirty="0" smtClean="0">
                <a:cs typeface="Arial"/>
              </a:rPr>
              <a:t>0</a:t>
            </a:r>
            <a:r>
              <a:rPr lang="en-US" sz="4400" dirty="0" smtClean="0">
                <a:latin typeface="Arial"/>
                <a:cs typeface="Arial"/>
              </a:rPr>
              <a:t>→K</a:t>
            </a:r>
            <a:r>
              <a:rPr lang="en-US" sz="4400" baseline="30000" dirty="0" smtClean="0">
                <a:latin typeface="Arial"/>
                <a:cs typeface="Arial"/>
              </a:rPr>
              <a:t>+</a:t>
            </a:r>
            <a:r>
              <a:rPr lang="el-GR" sz="4400" dirty="0" smtClean="0">
                <a:latin typeface="Arial"/>
                <a:cs typeface="Arial"/>
              </a:rPr>
              <a:t>π</a:t>
            </a:r>
            <a:r>
              <a:rPr lang="en-US" sz="4400" baseline="30000" dirty="0" smtClean="0">
                <a:latin typeface="Arial"/>
                <a:cs typeface="Arial"/>
              </a:rPr>
              <a:t>-</a:t>
            </a:r>
            <a:r>
              <a:rPr lang="en-US" sz="4400" dirty="0" smtClean="0">
                <a:latin typeface="Arial"/>
                <a:cs typeface="Arial"/>
              </a:rPr>
              <a:t>)</a:t>
            </a:r>
            <a:r>
              <a:rPr lang="en-US" sz="4400" dirty="0" smtClean="0"/>
              <a:t>   with </a:t>
            </a:r>
            <a:r>
              <a:rPr lang="el-GR" sz="4400" dirty="0" smtClean="0"/>
              <a:t>4.9 </a:t>
            </a:r>
            <a:r>
              <a:rPr lang="en-US" sz="4400" dirty="0" smtClean="0"/>
              <a:t>fb</a:t>
            </a:r>
            <a:r>
              <a:rPr lang="en-US" sz="4400" baseline="30000" dirty="0" smtClean="0"/>
              <a:t>-1</a:t>
            </a:r>
            <a:r>
              <a:rPr lang="en-US" sz="4400" dirty="0" smtClean="0"/>
              <a:t> at 7 TeV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4648200"/>
            <a:ext cx="2895600" cy="2209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Results for A</a:t>
            </a:r>
            <a:r>
              <a:rPr lang="en-US" baseline="-25000" dirty="0" smtClean="0"/>
              <a:t>FB</a:t>
            </a:r>
            <a:r>
              <a:rPr lang="en-US" dirty="0" smtClean="0"/>
              <a:t> and F</a:t>
            </a:r>
            <a:r>
              <a:rPr lang="en-US" baseline="-25000" dirty="0" smtClean="0"/>
              <a:t>L</a:t>
            </a:r>
            <a:r>
              <a:rPr lang="en-US" dirty="0" smtClean="0"/>
              <a:t> are consistent with SM and other experiments. 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r>
              <a:rPr lang="en-US" dirty="0" smtClean="0"/>
              <a:t> slightly deviate from SM at low q</a:t>
            </a:r>
            <a:r>
              <a:rPr lang="en-US" baseline="30000" dirty="0" smtClean="0"/>
              <a:t>2 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8130" name="Picture 2" descr="https://atlas.web.cern.ch/Atlas/GROUPS/PHYSICS/CONFNOTES/ATLAS-CONF-2013-038/fig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1"/>
            <a:ext cx="2089704" cy="1142999"/>
          </a:xfrm>
          <a:prstGeom prst="rect">
            <a:avLst/>
          </a:prstGeom>
          <a:noFill/>
        </p:spPr>
      </p:pic>
      <p:pic>
        <p:nvPicPr>
          <p:cNvPr id="48132" name="Picture 4" descr="https://atlas.web.cern.ch/Atlas/GROUPS/PHYSICS/CONFNOTES/ATLAS-CONF-2013-038/fig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895600"/>
            <a:ext cx="2422452" cy="1707630"/>
          </a:xfrm>
          <a:prstGeom prst="rect">
            <a:avLst/>
          </a:prstGeom>
          <a:noFill/>
        </p:spPr>
      </p:pic>
      <p:pic>
        <p:nvPicPr>
          <p:cNvPr id="48134" name="Picture 6" descr="https://atlas.web.cern.ch/Atlas/GROUPS/PHYSICS/CONFNOTES/ATLAS-CONF-2013-038/fig_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524000"/>
            <a:ext cx="2819400" cy="2068300"/>
          </a:xfrm>
          <a:prstGeom prst="rect">
            <a:avLst/>
          </a:prstGeom>
          <a:noFill/>
        </p:spPr>
      </p:pic>
      <p:pic>
        <p:nvPicPr>
          <p:cNvPr id="48136" name="Picture 8" descr="https://atlas.web.cern.ch/Atlas/GROUPS/PHYSICS/CONFNOTES/ATLAS-CONF-2013-038/fig_0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3657600"/>
            <a:ext cx="2819400" cy="2068300"/>
          </a:xfrm>
          <a:prstGeom prst="rect">
            <a:avLst/>
          </a:prstGeom>
          <a:noFill/>
        </p:spPr>
      </p:pic>
      <p:pic>
        <p:nvPicPr>
          <p:cNvPr id="48138" name="Picture 10" descr="https://atlas.web.cern.ch/Atlas/GROUPS/PHYSICS/CONFNOTES/ATLAS-CONF-2013-038/fig_05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1524000"/>
            <a:ext cx="2908414" cy="2133600"/>
          </a:xfrm>
          <a:prstGeom prst="rect">
            <a:avLst/>
          </a:prstGeom>
          <a:noFill/>
        </p:spPr>
      </p:pic>
      <p:pic>
        <p:nvPicPr>
          <p:cNvPr id="48140" name="Picture 12" descr="https://atlas.web.cern.ch/Atlas/GROUPS/PHYSICS/CONFNOTES/ATLAS-CONF-2013-038/fig_05b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6927" y="3657600"/>
            <a:ext cx="2847073" cy="208860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657600" y="5791200"/>
            <a:ext cx="5486400" cy="68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/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</a:t>
            </a:r>
            <a:r>
              <a:rPr lang="en-US" sz="2000" baseline="-25000" dirty="0" smtClean="0">
                <a:solidFill>
                  <a:schemeClr val="bg1"/>
                </a:solidFill>
              </a:rPr>
              <a:t>FB</a:t>
            </a:r>
            <a:r>
              <a:rPr lang="en-US" sz="2000" dirty="0" smtClean="0">
                <a:solidFill>
                  <a:schemeClr val="bg1"/>
                </a:solidFill>
              </a:rPr>
              <a:t> – asymmetry in </a:t>
            </a:r>
            <a:r>
              <a:rPr lang="en-US" sz="2000" dirty="0" err="1" smtClean="0">
                <a:solidFill>
                  <a:schemeClr val="bg1"/>
                </a:solidFill>
              </a:rPr>
              <a:t>cos</a:t>
            </a:r>
            <a:r>
              <a:rPr lang="el-GR" sz="2000" i="1" dirty="0" smtClean="0">
                <a:solidFill>
                  <a:schemeClr val="bg1"/>
                </a:solidFill>
                <a:cs typeface="Arial"/>
              </a:rPr>
              <a:t>θ</a:t>
            </a:r>
            <a:r>
              <a:rPr lang="en-US" sz="2000" i="1" baseline="-25000" dirty="0" smtClean="0">
                <a:solidFill>
                  <a:schemeClr val="bg1"/>
                </a:solidFill>
                <a:cs typeface="Arial"/>
              </a:rPr>
              <a:t>L</a:t>
            </a:r>
            <a:r>
              <a:rPr lang="en-US" sz="2000" dirty="0" smtClean="0">
                <a:solidFill>
                  <a:schemeClr val="bg1"/>
                </a:solidFill>
                <a:cs typeface="Arial"/>
              </a:rPr>
              <a:t> in interval of </a:t>
            </a:r>
            <a:r>
              <a:rPr lang="en-US" sz="2000" dirty="0" err="1" smtClean="0">
                <a:solidFill>
                  <a:schemeClr val="bg1"/>
                </a:solidFill>
                <a:cs typeface="Arial"/>
              </a:rPr>
              <a:t>dimuon</a:t>
            </a:r>
            <a:r>
              <a:rPr lang="en-US" sz="2000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cs typeface="Arial"/>
              </a:rPr>
              <a:t>q</a:t>
            </a:r>
            <a:r>
              <a:rPr lang="en-US" sz="2000" i="1" baseline="30000" dirty="0" smtClean="0">
                <a:solidFill>
                  <a:schemeClr val="bg1"/>
                </a:solidFill>
                <a:cs typeface="Arial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cs typeface="Arial"/>
              </a:rPr>
              <a:t>; F</a:t>
            </a:r>
            <a:r>
              <a:rPr lang="en-US" sz="2000" baseline="-25000" dirty="0" smtClean="0">
                <a:solidFill>
                  <a:schemeClr val="bg1"/>
                </a:solidFill>
                <a:cs typeface="Arial"/>
              </a:rPr>
              <a:t>L</a:t>
            </a:r>
            <a:r>
              <a:rPr lang="en-US" sz="2000" dirty="0" smtClean="0">
                <a:solidFill>
                  <a:schemeClr val="bg1"/>
                </a:solidFill>
                <a:cs typeface="Arial"/>
              </a:rPr>
              <a:t>-fraction of K*</a:t>
            </a:r>
            <a:r>
              <a:rPr lang="en-US" sz="2000" baseline="30000" dirty="0" smtClean="0">
                <a:solidFill>
                  <a:schemeClr val="bg1"/>
                </a:solidFill>
                <a:cs typeface="Arial"/>
              </a:rPr>
              <a:t>0</a:t>
            </a:r>
            <a:r>
              <a:rPr lang="en-US" sz="2000" dirty="0" smtClean="0">
                <a:solidFill>
                  <a:schemeClr val="bg1"/>
                </a:solidFill>
                <a:cs typeface="Arial"/>
              </a:rPr>
              <a:t> longitudinal polarization</a:t>
            </a:r>
          </a:p>
          <a:p>
            <a:pPr algn="ctr"/>
            <a:endParaRPr lang="ru-RU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562088" cy="1249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Flavor-tagged time-dependent angular analysis of </a:t>
            </a:r>
            <a:r>
              <a:rPr lang="en-US" sz="3200" dirty="0" err="1" smtClean="0"/>
              <a:t>B</a:t>
            </a:r>
            <a:r>
              <a:rPr lang="en-US" sz="3200" baseline="30000" dirty="0" err="1" smtClean="0"/>
              <a:t>o</a:t>
            </a:r>
            <a:r>
              <a:rPr lang="en-US" sz="3200" baseline="-25000" dirty="0" err="1" smtClean="0"/>
              <a:t>s</a:t>
            </a:r>
            <a:r>
              <a:rPr lang="en-US" sz="3200" dirty="0" smtClean="0"/>
              <a:t> → J/</a:t>
            </a:r>
            <a:r>
              <a:rPr lang="el-GR" sz="3200" dirty="0" smtClean="0"/>
              <a:t>ψ ϕ </a:t>
            </a:r>
            <a:r>
              <a:rPr lang="en-US" sz="3200" dirty="0" smtClean="0"/>
              <a:t>and extraction of </a:t>
            </a:r>
            <a:r>
              <a:rPr lang="el-GR" sz="3200" dirty="0" smtClean="0"/>
              <a:t>ΔΓ</a:t>
            </a:r>
            <a:r>
              <a:rPr lang="en-US" sz="3200" baseline="-25000" dirty="0" smtClean="0"/>
              <a:t>s </a:t>
            </a:r>
            <a:r>
              <a:rPr lang="en-US" sz="3200" dirty="0" smtClean="0"/>
              <a:t>and the weak phase </a:t>
            </a:r>
            <a:r>
              <a:rPr lang="el-GR" sz="3200" dirty="0" smtClean="0"/>
              <a:t>ϕ</a:t>
            </a:r>
            <a:r>
              <a:rPr lang="en-US" sz="3200" baseline="-25000" dirty="0" smtClean="0"/>
              <a:t>s</a:t>
            </a:r>
            <a:r>
              <a:rPr lang="en-US" sz="3200" dirty="0" smtClean="0"/>
              <a:t>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828800"/>
            <a:ext cx="5410200" cy="2743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CP violation parameters in B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s</a:t>
            </a:r>
            <a:r>
              <a:rPr lang="en-US" dirty="0" smtClean="0"/>
              <a:t> meson system:</a:t>
            </a:r>
          </a:p>
          <a:p>
            <a:pPr>
              <a:buNone/>
            </a:pPr>
            <a:r>
              <a:rPr lang="el-GR" sz="2800" dirty="0" smtClean="0"/>
              <a:t>ϕ</a:t>
            </a:r>
            <a:r>
              <a:rPr lang="en-US" sz="2800" baseline="-25000" dirty="0" smtClean="0"/>
              <a:t>s</a:t>
            </a:r>
            <a:r>
              <a:rPr lang="en-US" sz="2800" dirty="0" smtClean="0"/>
              <a:t>= 0.12±0.25±0.11rad ≈ - 2ß</a:t>
            </a:r>
            <a:r>
              <a:rPr lang="en-US" sz="2800" baseline="-25000" dirty="0" smtClean="0"/>
              <a:t>s </a:t>
            </a:r>
          </a:p>
          <a:p>
            <a:pPr>
              <a:buNone/>
            </a:pPr>
            <a:r>
              <a:rPr lang="el-GR" sz="2800" dirty="0" smtClean="0"/>
              <a:t>ΔΓ</a:t>
            </a:r>
            <a:r>
              <a:rPr lang="en-US" sz="2800" baseline="-25000" dirty="0" smtClean="0"/>
              <a:t>s </a:t>
            </a:r>
            <a:r>
              <a:rPr lang="en-US" sz="2800" dirty="0" smtClean="0"/>
              <a:t>= 0.053±0.021±0.009ps</a:t>
            </a:r>
            <a:r>
              <a:rPr lang="en-US" sz="2800" baseline="30000" dirty="0" smtClean="0"/>
              <a:t>-1</a:t>
            </a:r>
            <a:endParaRPr lang="en-US" sz="2800" dirty="0" smtClean="0"/>
          </a:p>
          <a:p>
            <a:pPr>
              <a:buNone/>
            </a:pPr>
            <a:r>
              <a:rPr lang="el-GR" sz="2800" dirty="0" smtClean="0"/>
              <a:t>Γ</a:t>
            </a:r>
            <a:r>
              <a:rPr lang="en-US" sz="2800" baseline="-25000" dirty="0" smtClean="0"/>
              <a:t>s </a:t>
            </a:r>
            <a:r>
              <a:rPr lang="en-US" sz="2800" dirty="0" smtClean="0"/>
              <a:t>=0.677±0.007±0.003ps</a:t>
            </a:r>
            <a:r>
              <a:rPr lang="en-US" sz="2800" baseline="30000" dirty="0" smtClean="0"/>
              <a:t>-1</a:t>
            </a:r>
            <a:endParaRPr lang="ru-RU" sz="2800" baseline="30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7106" name="Picture 2" descr="https://atlas.web.cern.ch/Atlas/GROUPS/PHYSICS/CONFNOTES/ATLAS-CONF-2013-039/fig_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1" y="1456457"/>
            <a:ext cx="2971800" cy="2859271"/>
          </a:xfrm>
          <a:prstGeom prst="rect">
            <a:avLst/>
          </a:prstGeom>
          <a:noFill/>
        </p:spPr>
      </p:pic>
      <p:pic>
        <p:nvPicPr>
          <p:cNvPr id="11266" name="Picture 2" descr="https://atlas.web.cern.ch/Atlas/GROUPS/PHYSICS/CONFNOTES/ATLAS-CONF-2013-039/fig_02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648200"/>
            <a:ext cx="2517053" cy="1806204"/>
          </a:xfrm>
          <a:prstGeom prst="rect">
            <a:avLst/>
          </a:prstGeom>
          <a:noFill/>
        </p:spPr>
      </p:pic>
      <p:pic>
        <p:nvPicPr>
          <p:cNvPr id="11268" name="Picture 4" descr="https://atlas.web.cern.ch/Atlas/GROUPS/PHYSICS/CONFNOTES/ATLAS-CONF-2013-039/fig_02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648200"/>
            <a:ext cx="2611581" cy="1874037"/>
          </a:xfrm>
          <a:prstGeom prst="rect">
            <a:avLst/>
          </a:prstGeom>
          <a:noFill/>
        </p:spPr>
      </p:pic>
      <p:pic>
        <p:nvPicPr>
          <p:cNvPr id="11270" name="Picture 6" descr="https://atlas.web.cern.ch/Atlas/GROUPS/PHYSICS/CONFNOTES/ATLAS-CONF-2013-039/fig_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615040"/>
            <a:ext cx="2743200" cy="19684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5000625" cy="785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ATLAS detector</a:t>
            </a:r>
            <a:endParaRPr lang="ru-RU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81400" y="827024"/>
            <a:ext cx="5562600" cy="3333440"/>
          </a:xfrm>
          <a:noFill/>
        </p:spPr>
      </p:pic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64ECC-5EC6-4651-AD78-B85C5F700D5C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6" name="Rounded Rectangle 5"/>
          <p:cNvSpPr/>
          <p:nvPr/>
        </p:nvSpPr>
        <p:spPr>
          <a:xfrm>
            <a:off x="228600" y="1219200"/>
            <a:ext cx="3048000" cy="9906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Muon </a:t>
            </a:r>
            <a:r>
              <a:rPr lang="en-US" sz="2400" dirty="0" smtClean="0">
                <a:solidFill>
                  <a:schemeClr val="tx1"/>
                </a:solidFill>
              </a:rPr>
              <a:t>Spectrometer</a:t>
            </a:r>
          </a:p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(l</a:t>
            </a:r>
            <a:r>
              <a:rPr lang="el-GR" sz="2400" dirty="0" smtClean="0">
                <a:solidFill>
                  <a:schemeClr val="tx1"/>
                </a:solidFill>
                <a:latin typeface="Arial"/>
                <a:cs typeface="Arial"/>
              </a:rPr>
              <a:t>η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l&lt;2.7)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3400" y="2438400"/>
            <a:ext cx="2362200" cy="7620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 smtClean="0"/>
          </a:p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Calorimeters</a:t>
            </a:r>
          </a:p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(l</a:t>
            </a:r>
            <a:r>
              <a:rPr lang="el-GR" sz="2400" dirty="0" smtClean="0">
                <a:solidFill>
                  <a:schemeClr val="tx1"/>
                </a:solidFill>
                <a:latin typeface="Arial"/>
                <a:cs typeface="Arial"/>
              </a:rPr>
              <a:t>η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l&lt;4.9)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609600" y="3581400"/>
            <a:ext cx="2286014" cy="7620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Inner </a:t>
            </a:r>
            <a:r>
              <a:rPr lang="en-US" sz="2400" dirty="0" smtClean="0">
                <a:solidFill>
                  <a:schemeClr val="tx1"/>
                </a:solidFill>
              </a:rPr>
              <a:t>Detector</a:t>
            </a:r>
          </a:p>
          <a:p>
            <a:pPr algn="ctr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(l</a:t>
            </a:r>
            <a:r>
              <a:rPr lang="el-GR" sz="2400" dirty="0" smtClean="0">
                <a:solidFill>
                  <a:schemeClr val="tx1"/>
                </a:solidFill>
                <a:latin typeface="Arial"/>
                <a:cs typeface="Arial"/>
              </a:rPr>
              <a:t>η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l&lt;2.5)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76600" y="2514600"/>
            <a:ext cx="857250" cy="4286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25 m</a:t>
            </a:r>
            <a:endParaRPr lang="ru-RU" sz="2000" dirty="0"/>
          </a:p>
        </p:txBody>
      </p:sp>
      <p:sp>
        <p:nvSpPr>
          <p:cNvPr id="22" name="Rectangle 21"/>
          <p:cNvSpPr/>
          <p:nvPr/>
        </p:nvSpPr>
        <p:spPr>
          <a:xfrm>
            <a:off x="6324600" y="838200"/>
            <a:ext cx="838200" cy="457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44 m</a:t>
            </a:r>
            <a:endParaRPr lang="ru-RU" sz="2000" dirty="0"/>
          </a:p>
        </p:txBody>
      </p:sp>
      <p:sp>
        <p:nvSpPr>
          <p:cNvPr id="19" name="Rectangle 18"/>
          <p:cNvSpPr/>
          <p:nvPr/>
        </p:nvSpPr>
        <p:spPr>
          <a:xfrm>
            <a:off x="6172200" y="381000"/>
            <a:ext cx="2971800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JINST 3 (2008) S08003</a:t>
            </a:r>
            <a:endParaRPr lang="ru-RU" dirty="0"/>
          </a:p>
        </p:txBody>
      </p:sp>
      <p:pic>
        <p:nvPicPr>
          <p:cNvPr id="36866" name="Picture 2" descr="https://atlas.web.cern.ch/Atlas/GROUPS/DATAPREPARATION/InteractionsperCrossing/muplot/2012/mu_2012-de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191000"/>
            <a:ext cx="3124200" cy="224476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3200400" y="5486400"/>
            <a:ext cx="2667000" cy="990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i="1" dirty="0" smtClean="0"/>
              <a:t>μ=</a:t>
            </a:r>
            <a:r>
              <a:rPr lang="en-US" sz="2800" i="1" dirty="0" smtClean="0"/>
              <a:t>L</a:t>
            </a:r>
            <a:r>
              <a:rPr lang="en-US" sz="2800" i="1" baseline="-25000" dirty="0" smtClean="0"/>
              <a:t>bunch</a:t>
            </a:r>
            <a:r>
              <a:rPr lang="en-US" sz="2800" i="1" dirty="0" smtClean="0"/>
              <a:t> x </a:t>
            </a:r>
            <a:r>
              <a:rPr lang="el-GR" sz="2800" i="1" dirty="0" smtClean="0"/>
              <a:t>σ</a:t>
            </a:r>
            <a:r>
              <a:rPr lang="en-US" sz="2800" i="1" baseline="-25000" dirty="0" smtClean="0"/>
              <a:t>inel</a:t>
            </a:r>
            <a:r>
              <a:rPr lang="en-US" sz="2800" i="1" dirty="0" smtClean="0"/>
              <a:t> / f</a:t>
            </a:r>
            <a:r>
              <a:rPr lang="en-US" sz="2800" i="1" baseline="-25000" dirty="0" smtClean="0"/>
              <a:t>r</a:t>
            </a:r>
          </a:p>
          <a:p>
            <a:pPr algn="ctr"/>
            <a:r>
              <a:rPr lang="en-US" sz="2400" i="1" dirty="0" smtClean="0"/>
              <a:t> </a:t>
            </a:r>
            <a:endParaRPr lang="ru-RU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76600" y="6096000"/>
            <a:ext cx="2362200" cy="304800"/>
          </a:xfrm>
          <a:prstGeom prst="roundRect">
            <a:avLst>
              <a:gd name="adj" fmla="val 892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arXiv:1101.2185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48000" y="4191000"/>
            <a:ext cx="2971800" cy="12192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Peak luminosity 2012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L</a:t>
            </a:r>
            <a:r>
              <a:rPr lang="en-US" sz="2000" dirty="0" smtClean="0">
                <a:solidFill>
                  <a:schemeClr val="bg1"/>
                </a:solidFill>
              </a:rPr>
              <a:t>  is up to 7.7∙10</a:t>
            </a:r>
            <a:r>
              <a:rPr lang="en-US" sz="2000" baseline="30000" dirty="0" smtClean="0">
                <a:solidFill>
                  <a:schemeClr val="bg1"/>
                </a:solidFill>
              </a:rPr>
              <a:t>33 </a:t>
            </a:r>
            <a:r>
              <a:rPr lang="en-US" sz="2000" dirty="0" smtClean="0">
                <a:solidFill>
                  <a:schemeClr val="bg1"/>
                </a:solidFill>
              </a:rPr>
              <a:t>cm</a:t>
            </a:r>
            <a:r>
              <a:rPr lang="en-US" sz="2000" baseline="30000" dirty="0" smtClean="0">
                <a:solidFill>
                  <a:schemeClr val="bg1"/>
                </a:solidFill>
              </a:rPr>
              <a:t>-2</a:t>
            </a:r>
            <a:r>
              <a:rPr lang="en-US" sz="2000" dirty="0" smtClean="0">
                <a:solidFill>
                  <a:schemeClr val="bg1"/>
                </a:solidFill>
              </a:rPr>
              <a:t>s</a:t>
            </a:r>
            <a:r>
              <a:rPr lang="en-US" sz="2000" baseline="30000" dirty="0" smtClean="0">
                <a:solidFill>
                  <a:schemeClr val="bg1"/>
                </a:solidFill>
              </a:rPr>
              <a:t>-1 </a:t>
            </a:r>
            <a:r>
              <a:rPr lang="en-US" sz="2000" dirty="0" smtClean="0">
                <a:solidFill>
                  <a:schemeClr val="bg1"/>
                </a:solidFill>
              </a:rPr>
              <a:t>pile-up  up to 40 events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5867400" y="6096000"/>
            <a:ext cx="457200" cy="15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457200" y="4648200"/>
            <a:ext cx="2438400" cy="10668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Trigger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3 levels: 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40 MHz</a:t>
            </a:r>
            <a:r>
              <a:rPr lang="en-US" sz="2400" dirty="0" smtClean="0">
                <a:solidFill>
                  <a:schemeClr val="tx1"/>
                </a:solidFill>
                <a:cs typeface="Arial"/>
              </a:rPr>
              <a:t>→200Hz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Associated production of prompt J/</a:t>
            </a:r>
            <a:r>
              <a:rPr lang="el-GR" sz="3600" dirty="0" smtClean="0"/>
              <a:t>ψ </a:t>
            </a:r>
            <a:r>
              <a:rPr lang="en-US" sz="3600" dirty="0" smtClean="0"/>
              <a:t>mesons and W boson in at √s = 7TeV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9000" y="1524000"/>
            <a:ext cx="3581400" cy="3733800"/>
          </a:xfrm>
        </p:spPr>
        <p:txBody>
          <a:bodyPr>
            <a:normAutofit fontScale="55000" lnSpcReduction="20000"/>
          </a:bodyPr>
          <a:lstStyle/>
          <a:p>
            <a:r>
              <a:rPr lang="en-US" sz="4400" dirty="0" smtClean="0">
                <a:latin typeface="Arial"/>
                <a:cs typeface="Arial"/>
              </a:rPr>
              <a:t>Observed at 5.3</a:t>
            </a:r>
            <a:r>
              <a:rPr lang="el-GR" sz="4400" dirty="0" smtClean="0">
                <a:latin typeface="Arial"/>
                <a:cs typeface="Arial"/>
              </a:rPr>
              <a:t>σ</a:t>
            </a:r>
            <a:r>
              <a:rPr lang="en-US" sz="4400" dirty="0" smtClean="0">
                <a:latin typeface="Arial"/>
                <a:cs typeface="Arial"/>
              </a:rPr>
              <a:t> significance</a:t>
            </a:r>
          </a:p>
          <a:p>
            <a:r>
              <a:rPr lang="en-US" sz="4400" dirty="0" smtClean="0">
                <a:latin typeface="Arial"/>
                <a:cs typeface="Arial"/>
              </a:rPr>
              <a:t>Both SPS and DPS contribute to process</a:t>
            </a:r>
          </a:p>
          <a:p>
            <a:r>
              <a:rPr lang="en-US" sz="4400" dirty="0" smtClean="0">
                <a:latin typeface="Arial"/>
                <a:cs typeface="Arial"/>
              </a:rPr>
              <a:t>DPS subtracted rate higher than the theoretical predictions</a:t>
            </a: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US" sz="2800" dirty="0" smtClean="0">
                <a:latin typeface="Arial"/>
                <a:cs typeface="Arial"/>
              </a:rPr>
              <a:t>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42" name="Picture 2" descr="http://atlas.web.cern.ch/Atlas/GROUPS/PHYSICS/CONFNOTES/ATLAS-CONF-2013-042/fig_0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4373853"/>
            <a:ext cx="2590800" cy="2484147"/>
          </a:xfrm>
          <a:prstGeom prst="rect">
            <a:avLst/>
          </a:prstGeom>
          <a:noFill/>
        </p:spPr>
      </p:pic>
      <p:pic>
        <p:nvPicPr>
          <p:cNvPr id="10244" name="Picture 4" descr="http://atlas.web.cern.ch/Atlas/GROUPS/PHYSICS/CONFNOTES/ATLAS-CONF-2013-042/fig_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343401"/>
            <a:ext cx="2591074" cy="2514600"/>
          </a:xfrm>
          <a:prstGeom prst="rect">
            <a:avLst/>
          </a:prstGeom>
          <a:noFill/>
        </p:spPr>
      </p:pic>
      <p:pic>
        <p:nvPicPr>
          <p:cNvPr id="6" name="Picture 2" descr="http://atlas.web.cern.ch/Atlas/GROUPS/PHYSICS/CONFNOTES/ATLAS-CONF-2013-042/fig_02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1371600"/>
            <a:ext cx="1904921" cy="1826501"/>
          </a:xfrm>
          <a:prstGeom prst="rect">
            <a:avLst/>
          </a:prstGeom>
          <a:noFill/>
        </p:spPr>
      </p:pic>
      <p:pic>
        <p:nvPicPr>
          <p:cNvPr id="7" name="Picture 4" descr="http://atlas.web.cern.ch/Atlas/GROUPS/PHYSICS/CONFNOTES/ATLAS-CONF-2013-042/fig_02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200399"/>
            <a:ext cx="1665631" cy="159706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flipH="1">
            <a:off x="5943600" y="4648200"/>
            <a:ext cx="3200398" cy="1828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2D fit used to extract the prompt J/ψ candidates in the full rapidity region (|</a:t>
            </a:r>
            <a:r>
              <a:rPr lang="en-US" dirty="0" err="1" smtClean="0"/>
              <a:t>y</a:t>
            </a:r>
            <a:r>
              <a:rPr lang="en-US" baseline="-25000" dirty="0" err="1" smtClean="0"/>
              <a:t>J</a:t>
            </a:r>
            <a:r>
              <a:rPr lang="en-US" baseline="-25000" dirty="0" smtClean="0"/>
              <a:t>/ψ</a:t>
            </a:r>
            <a:r>
              <a:rPr lang="en-US" dirty="0" smtClean="0"/>
              <a:t>|&lt;2.1). The pseudo-proper time distribution is shown for the J/ψ mass peak region (3&lt; m(</a:t>
            </a:r>
            <a:r>
              <a:rPr lang="en-US" dirty="0" err="1" smtClean="0"/>
              <a:t>μ</a:t>
            </a:r>
            <a:r>
              <a:rPr lang="en-US" baseline="30000" dirty="0" err="1" smtClean="0"/>
              <a:t>+</a:t>
            </a:r>
            <a:r>
              <a:rPr lang="en-US" dirty="0" err="1" smtClean="0"/>
              <a:t>μ</a:t>
            </a:r>
            <a:r>
              <a:rPr lang="en-US" baseline="30000" dirty="0" smtClean="0"/>
              <a:t>-</a:t>
            </a:r>
            <a:r>
              <a:rPr lang="en-US" dirty="0" smtClean="0"/>
              <a:t>) &lt;3.2 GeV).</a:t>
            </a:r>
            <a:br>
              <a:rPr lang="en-US" dirty="0" smtClean="0"/>
            </a:br>
            <a:endParaRPr lang="ru-RU" dirty="0"/>
          </a:p>
        </p:txBody>
      </p:sp>
      <p:pic>
        <p:nvPicPr>
          <p:cNvPr id="10246" name="Picture 6" descr="http://atlas.web.cern.ch/Atlas/GROUPS/PHYSICS/CONFNOTES/ATLAS-CONF-2013-042/fig_0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1295400"/>
            <a:ext cx="2743200" cy="266223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04800" y="3733800"/>
            <a:ext cx="3124200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inclusive (SPS+DPS) cross section ratio </a:t>
            </a:r>
            <a:r>
              <a:rPr lang="en-US" dirty="0" err="1" smtClean="0"/>
              <a:t>dR</a:t>
            </a:r>
            <a:r>
              <a:rPr lang="en-US" baseline="30000" dirty="0" err="1" smtClean="0"/>
              <a:t>incl</a:t>
            </a:r>
            <a:r>
              <a:rPr lang="en-US" baseline="-25000" dirty="0" err="1" smtClean="0"/>
              <a:t>J</a:t>
            </a:r>
            <a:r>
              <a:rPr lang="en-US" baseline="-25000" dirty="0" smtClean="0"/>
              <a:t>/ψ</a:t>
            </a:r>
            <a:r>
              <a:rPr lang="en-US" dirty="0" smtClean="0"/>
              <a:t>/</a:t>
            </a:r>
            <a:r>
              <a:rPr lang="en-US" dirty="0" err="1" smtClean="0"/>
              <a:t>dp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81400" y="3810000"/>
            <a:ext cx="2057400" cy="6096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Azimuthal angle between W and J/</a:t>
            </a:r>
            <a:r>
              <a:rPr lang="el-GR" dirty="0" smtClean="0">
                <a:latin typeface="Arial"/>
                <a:cs typeface="Arial"/>
              </a:rPr>
              <a:t>ψ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91200" y="3886200"/>
            <a:ext cx="1447800" cy="685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r>
              <a:rPr lang="en-US" dirty="0" smtClean="0">
                <a:latin typeface="Arial"/>
                <a:cs typeface="Arial"/>
              </a:rPr>
              <a:t>→µ</a:t>
            </a:r>
            <a:r>
              <a:rPr lang="el-GR" dirty="0" smtClean="0">
                <a:latin typeface="Arial"/>
                <a:cs typeface="Arial"/>
              </a:rPr>
              <a:t>ν</a:t>
            </a:r>
            <a:endParaRPr lang="en-US" dirty="0" smtClean="0">
              <a:latin typeface="Arial"/>
              <a:cs typeface="Arial"/>
            </a:endParaRPr>
          </a:p>
          <a:p>
            <a:pPr algn="ctr"/>
            <a:r>
              <a:rPr lang="en-US" dirty="0" err="1" smtClean="0">
                <a:latin typeface="Arial"/>
                <a:cs typeface="Arial"/>
              </a:rPr>
              <a:t>m</a:t>
            </a:r>
            <a:r>
              <a:rPr lang="en-US" baseline="-25000" dirty="0" err="1" smtClean="0">
                <a:latin typeface="Arial"/>
                <a:cs typeface="Arial"/>
              </a:rPr>
              <a:t>T</a:t>
            </a:r>
            <a:r>
              <a:rPr lang="en-US" dirty="0" smtClean="0">
                <a:latin typeface="Arial"/>
                <a:cs typeface="Arial"/>
              </a:rPr>
              <a:t>&gt;40GeV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Limit on </a:t>
            </a:r>
            <a:r>
              <a:rPr lang="en-US" sz="3200" dirty="0" err="1" smtClean="0"/>
              <a:t>B</a:t>
            </a:r>
            <a:r>
              <a:rPr lang="en-US" sz="3200" baseline="30000" dirty="0" err="1" smtClean="0"/>
              <a:t>o</a:t>
            </a:r>
            <a:r>
              <a:rPr lang="en-US" sz="3200" baseline="-25000" dirty="0" err="1" smtClean="0"/>
              <a:t>s</a:t>
            </a:r>
            <a:r>
              <a:rPr lang="en-US" sz="3200" dirty="0" smtClean="0"/>
              <a:t> → </a:t>
            </a:r>
            <a:r>
              <a:rPr lang="el-GR" sz="3200" dirty="0" smtClean="0"/>
              <a:t>μμ </a:t>
            </a:r>
            <a:r>
              <a:rPr lang="en-US" sz="3200" dirty="0" smtClean="0"/>
              <a:t>branching fraction based on 4.9 fb</a:t>
            </a:r>
            <a:r>
              <a:rPr lang="en-US" sz="3200" baseline="30000" dirty="0" smtClean="0"/>
              <a:t>-1</a:t>
            </a:r>
            <a:r>
              <a:rPr lang="en-US" sz="3200" dirty="0" smtClean="0"/>
              <a:t> of integrated luminosity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Br(</a:t>
            </a:r>
            <a:r>
              <a:rPr lang="en-US" dirty="0" err="1" smtClean="0"/>
              <a:t>B</a:t>
            </a:r>
            <a:r>
              <a:rPr lang="en-US" baseline="30000" dirty="0" err="1" smtClean="0"/>
              <a:t>o</a:t>
            </a:r>
            <a:r>
              <a:rPr lang="en-US" baseline="-25000" dirty="0" err="1" smtClean="0"/>
              <a:t>s</a:t>
            </a:r>
            <a:r>
              <a:rPr lang="en-US" dirty="0" smtClean="0"/>
              <a:t> → </a:t>
            </a:r>
            <a:r>
              <a:rPr lang="el-GR" dirty="0" smtClean="0"/>
              <a:t>μμ</a:t>
            </a:r>
            <a:r>
              <a:rPr lang="en-US" dirty="0" smtClean="0"/>
              <a:t>) &lt; 1.5∙10</a:t>
            </a:r>
            <a:r>
              <a:rPr lang="en-US" baseline="30000" dirty="0" smtClean="0"/>
              <a:t>-8</a:t>
            </a:r>
            <a:r>
              <a:rPr lang="en-US" dirty="0" smtClean="0"/>
              <a:t>   at 95% CL</a:t>
            </a:r>
            <a:r>
              <a:rPr lang="el-GR" dirty="0" smtClean="0"/>
              <a:t>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218" name="Picture 2" descr="http://atlas.web.cern.ch/Atlas/GROUPS/PHYSICS/CONFNOTES/ATLAS-CONF-2013-076/fig_07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6641" y="2133600"/>
            <a:ext cx="2973302" cy="2133600"/>
          </a:xfrm>
          <a:prstGeom prst="rect">
            <a:avLst/>
          </a:prstGeom>
          <a:noFill/>
        </p:spPr>
      </p:pic>
      <p:pic>
        <p:nvPicPr>
          <p:cNvPr id="9220" name="Picture 4" descr="http://atlas.web.cern.ch/Atlas/GROUPS/PHYSICS/CONFNOTES/ATLAS-CONF-2013-076/fig_07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267200"/>
            <a:ext cx="2819400" cy="2023164"/>
          </a:xfrm>
          <a:prstGeom prst="rect">
            <a:avLst/>
          </a:prstGeom>
          <a:noFill/>
        </p:spPr>
      </p:pic>
      <p:pic>
        <p:nvPicPr>
          <p:cNvPr id="6" name="Picture 2" descr="http://atlas.web.cern.ch/Atlas/GROUPS/PHYSICS/CONFNOTES/ATLAS-CONF-2013-076/fig_0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9800"/>
            <a:ext cx="3185679" cy="2286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495800"/>
            <a:ext cx="3352800" cy="2133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Distributions of the selected BDT for data-reweighted signal MC events and mass sideband data. The areas are both </a:t>
            </a:r>
            <a:r>
              <a:rPr lang="en-US" dirty="0" err="1" smtClean="0"/>
              <a:t>normalised</a:t>
            </a:r>
            <a:r>
              <a:rPr lang="en-US" dirty="0" smtClean="0"/>
              <a:t> to the number of entries in the sideband data for shape comparison. 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96000" y="2057400"/>
            <a:ext cx="3048000" cy="4038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Invariant-mass distributions of selected candidates in data. The  signal from MC for</a:t>
            </a:r>
          </a:p>
          <a:p>
            <a:pPr algn="ctr"/>
            <a:r>
              <a:rPr lang="en-US" dirty="0" smtClean="0"/>
              <a:t> </a:t>
            </a:r>
            <a:r>
              <a:rPr lang="en-US" sz="1600" dirty="0" smtClean="0"/>
              <a:t>BR(B</a:t>
            </a:r>
            <a:r>
              <a:rPr lang="en-US" sz="1600" baseline="-25000" dirty="0" smtClean="0"/>
              <a:t>s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→ </a:t>
            </a:r>
            <a:r>
              <a:rPr lang="en-US" sz="1600" dirty="0" err="1" smtClean="0"/>
              <a:t>μ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μ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) = 3.5× 10</a:t>
            </a:r>
            <a:r>
              <a:rPr lang="en-US" sz="1600" baseline="30000" dirty="0" smtClean="0"/>
              <a:t>-8</a:t>
            </a:r>
            <a:r>
              <a:rPr lang="en-US" sz="1600" dirty="0" smtClean="0"/>
              <a:t> (x10),</a:t>
            </a:r>
          </a:p>
          <a:p>
            <a:pPr algn="ctr"/>
            <a:r>
              <a:rPr lang="en-US" dirty="0" smtClean="0"/>
              <a:t> the </a:t>
            </a:r>
            <a:r>
              <a:rPr lang="en-US" dirty="0" err="1" smtClean="0"/>
              <a:t>optimised</a:t>
            </a:r>
            <a:r>
              <a:rPr lang="en-US" dirty="0" smtClean="0"/>
              <a:t> signal region (two dashed vertical lines) and the sidebands used in the analysis (grey areas). </a:t>
            </a:r>
          </a:p>
          <a:p>
            <a:pPr algn="ctr"/>
            <a:r>
              <a:rPr lang="en-US" dirty="0" smtClean="0"/>
              <a:t>The expected number of B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0</a:t>
            </a:r>
            <a:r>
              <a:rPr lang="en-US" dirty="0" smtClean="0"/>
              <a:t> → </a:t>
            </a:r>
            <a:r>
              <a:rPr lang="en-US" dirty="0" err="1" smtClean="0"/>
              <a:t>μ</a:t>
            </a:r>
            <a:r>
              <a:rPr lang="en-US" baseline="30000" dirty="0" err="1" smtClean="0"/>
              <a:t>+</a:t>
            </a:r>
            <a:r>
              <a:rPr lang="en-US" dirty="0" err="1" smtClean="0"/>
              <a:t>μ</a:t>
            </a:r>
            <a:r>
              <a:rPr lang="en-US" baseline="30000" dirty="0" smtClean="0"/>
              <a:t>-</a:t>
            </a:r>
            <a:r>
              <a:rPr lang="en-US" dirty="0" smtClean="0"/>
              <a:t> signal in the signal region is 1.7 ± 0.2 events. The expected background yield per bin in the signal region is 1.7 events. 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657600" y="6324600"/>
            <a:ext cx="20574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Observed CL</a:t>
            </a:r>
            <a:r>
              <a:rPr lang="en-US" baseline="-25000" dirty="0" smtClean="0"/>
              <a:t>s</a:t>
            </a:r>
            <a:r>
              <a:rPr lang="en-US" dirty="0" smtClean="0"/>
              <a:t>  </a:t>
            </a:r>
            <a:r>
              <a:rPr lang="en-US" dirty="0" err="1" smtClean="0"/>
              <a:t>vs</a:t>
            </a:r>
            <a:r>
              <a:rPr lang="en-US" dirty="0" smtClean="0"/>
              <a:t> BR(B</a:t>
            </a:r>
            <a:r>
              <a:rPr lang="en-US" baseline="-25000" dirty="0" smtClean="0"/>
              <a:t>s</a:t>
            </a:r>
            <a:r>
              <a:rPr lang="en-US" baseline="30000" dirty="0" smtClean="0"/>
              <a:t>0</a:t>
            </a:r>
            <a:r>
              <a:rPr lang="en-US" dirty="0" smtClean="0"/>
              <a:t> → </a:t>
            </a:r>
            <a:r>
              <a:rPr lang="en-US" dirty="0" err="1" smtClean="0"/>
              <a:t>μ</a:t>
            </a:r>
            <a:r>
              <a:rPr lang="en-US" baseline="30000" dirty="0" err="1" smtClean="0"/>
              <a:t>+</a:t>
            </a:r>
            <a:r>
              <a:rPr lang="en-US" dirty="0" err="1" smtClean="0"/>
              <a:t>μ</a:t>
            </a:r>
            <a:r>
              <a:rPr lang="en-US" baseline="30000" dirty="0" smtClean="0"/>
              <a:t>-</a:t>
            </a:r>
            <a:r>
              <a:rPr lang="en-US" dirty="0" smtClean="0"/>
              <a:t>).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714488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Differential cross sections of B</a:t>
            </a:r>
            <a:r>
              <a:rPr lang="en-US" sz="3200" baseline="30000" dirty="0" smtClean="0"/>
              <a:t>+</a:t>
            </a:r>
            <a:r>
              <a:rPr lang="en-US" sz="3200" dirty="0" smtClean="0"/>
              <a:t> meson production at 7 TeV (2.4 fb</a:t>
            </a:r>
            <a:r>
              <a:rPr lang="en-US" sz="3200" baseline="30000" dirty="0" smtClean="0"/>
              <a:t>-1</a:t>
            </a:r>
            <a:r>
              <a:rPr lang="en-US" sz="3200" dirty="0" smtClean="0"/>
              <a:t>)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23622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B</a:t>
            </a:r>
            <a:r>
              <a:rPr lang="en-US" baseline="30000" dirty="0" smtClean="0"/>
              <a:t>+</a:t>
            </a:r>
            <a:r>
              <a:rPr lang="en-US" dirty="0" smtClean="0">
                <a:latin typeface="Arial"/>
                <a:cs typeface="Arial"/>
              </a:rPr>
              <a:t>→J/</a:t>
            </a:r>
            <a:r>
              <a:rPr lang="el-GR" dirty="0" smtClean="0">
                <a:latin typeface="Arial"/>
                <a:cs typeface="Arial"/>
              </a:rPr>
              <a:t>ψ</a:t>
            </a:r>
            <a:r>
              <a:rPr lang="en-US" dirty="0" smtClean="0">
                <a:latin typeface="Arial"/>
                <a:cs typeface="Arial"/>
              </a:rPr>
              <a:t>(µµ)K</a:t>
            </a:r>
            <a:r>
              <a:rPr lang="en-US" baseline="30000" dirty="0" smtClean="0">
                <a:latin typeface="Arial"/>
                <a:cs typeface="Arial"/>
              </a:rPr>
              <a:t>+ </a:t>
            </a:r>
          </a:p>
          <a:p>
            <a:pPr>
              <a:buNone/>
            </a:pPr>
            <a:endParaRPr lang="en-US" baseline="30000" dirty="0" smtClean="0">
              <a:latin typeface="Arial"/>
              <a:cs typeface="Arial"/>
            </a:endParaRPr>
          </a:p>
          <a:p>
            <a:pPr>
              <a:buNone/>
            </a:pPr>
            <a:r>
              <a:rPr lang="en-US" baseline="30000" dirty="0" smtClean="0">
                <a:latin typeface="Arial"/>
                <a:cs typeface="Arial"/>
              </a:rPr>
              <a:t>│y│&lt; 2.25; 9&lt;</a:t>
            </a:r>
            <a:r>
              <a:rPr lang="en-US" baseline="30000" dirty="0" err="1" smtClean="0">
                <a:latin typeface="Arial"/>
                <a:cs typeface="Arial"/>
              </a:rPr>
              <a:t>pT</a:t>
            </a:r>
            <a:r>
              <a:rPr lang="en-US" baseline="30000" dirty="0" smtClean="0">
                <a:latin typeface="Arial"/>
                <a:cs typeface="Arial"/>
              </a:rPr>
              <a:t>&lt;120 GeV </a:t>
            </a:r>
          </a:p>
          <a:p>
            <a:pPr>
              <a:buNone/>
            </a:pPr>
            <a:endParaRPr lang="en-US" sz="3600" baseline="30000" dirty="0" smtClean="0">
              <a:cs typeface="Arial"/>
            </a:endParaRPr>
          </a:p>
          <a:p>
            <a:pPr>
              <a:buNone/>
            </a:pPr>
            <a:r>
              <a:rPr lang="en-US" sz="4600" baseline="30000" dirty="0" smtClean="0">
                <a:cs typeface="Arial"/>
              </a:rPr>
              <a:t>Spectra compared to NNLO </a:t>
            </a:r>
          </a:p>
          <a:p>
            <a:pPr>
              <a:buNone/>
            </a:pPr>
            <a:r>
              <a:rPr lang="en-US" sz="4600" baseline="30000" dirty="0" smtClean="0">
                <a:cs typeface="Arial"/>
              </a:rPr>
              <a:t>calculations</a:t>
            </a:r>
            <a:r>
              <a:rPr lang="en-US" sz="4600" dirty="0" smtClean="0">
                <a:cs typeface="Arial"/>
              </a:rPr>
              <a:t>  </a:t>
            </a:r>
            <a:r>
              <a:rPr lang="en-US" sz="3600" dirty="0" smtClean="0">
                <a:cs typeface="Arial"/>
              </a:rPr>
              <a:t> </a:t>
            </a:r>
            <a:r>
              <a:rPr lang="en-US" sz="2800" dirty="0" smtClean="0">
                <a:cs typeface="Arial"/>
              </a:rPr>
              <a:t>(arXiv:1307.0126 , </a:t>
            </a:r>
            <a:r>
              <a:rPr lang="en-US" sz="2800" dirty="0" err="1" smtClean="0">
                <a:cs typeface="Arial"/>
              </a:rPr>
              <a:t>subm</a:t>
            </a:r>
            <a:r>
              <a:rPr lang="en-US" sz="2800" dirty="0" smtClean="0">
                <a:cs typeface="Arial"/>
              </a:rPr>
              <a:t>. to JHEP)</a:t>
            </a:r>
            <a:endParaRPr lang="ru-RU" sz="2800" baseline="30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9154" name="Picture 2" descr="http://atlas.web.cern.ch/Atlas/GROUPS/PHYSICS/CONFNOTES/ATLAS-CONF-2013-008/fig_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733800"/>
            <a:ext cx="3962400" cy="2843365"/>
          </a:xfrm>
          <a:prstGeom prst="rect">
            <a:avLst/>
          </a:prstGeom>
          <a:noFill/>
        </p:spPr>
      </p:pic>
      <p:pic>
        <p:nvPicPr>
          <p:cNvPr id="49156" name="Picture 4" descr="http://atlas.web.cern.ch/Atlas/GROUPS/PHYSICS/CONFNOTES/ATLAS-CONF-2013-008/fig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2243" y="1143000"/>
            <a:ext cx="3091757" cy="2218603"/>
          </a:xfrm>
          <a:prstGeom prst="rect">
            <a:avLst/>
          </a:prstGeom>
          <a:noFill/>
        </p:spPr>
      </p:pic>
      <p:pic>
        <p:nvPicPr>
          <p:cNvPr id="49158" name="Picture 6" descr="http://atlas.web.cern.ch/Atlas/GROUPS/PHYSICS/CONFNOTES/ATLAS-CONF-2013-008/fig_0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6832" y="3733800"/>
            <a:ext cx="3822814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SUSY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146" name="Picture 2" descr="https://twiki.cern.ch/twiki/pub/AtlasPublic/CombinedSummaryPlots/AtlasSearchesSUSY_SUSY20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43000"/>
            <a:ext cx="7277100" cy="5438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7790688" cy="12192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SUSY: Exclusion limits at 95% CL in the stop1-N1 mass plane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219200"/>
            <a:ext cx="2438400" cy="5638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Summary of the dedicated ATLAS searches for top </a:t>
            </a:r>
            <a:r>
              <a:rPr lang="en-US" sz="2000" dirty="0" err="1" smtClean="0"/>
              <a:t>squark</a:t>
            </a:r>
            <a:r>
              <a:rPr lang="en-US" sz="2000" dirty="0" smtClean="0"/>
              <a:t> (stop) pair production based on 20−21 fb</a:t>
            </a:r>
            <a:r>
              <a:rPr lang="en-US" sz="2000" baseline="30000" dirty="0" smtClean="0"/>
              <a:t>−1</a:t>
            </a:r>
            <a:r>
              <a:rPr lang="en-US" sz="2000" dirty="0" smtClean="0"/>
              <a:t> of pp collision data taken at √s = 8 TeV, and 4.7 fb</a:t>
            </a:r>
            <a:r>
              <a:rPr lang="en-US" sz="2000" baseline="30000" dirty="0" smtClean="0"/>
              <a:t>−1</a:t>
            </a:r>
            <a:r>
              <a:rPr lang="en-US" sz="2000" dirty="0" smtClean="0"/>
              <a:t> of pp collision data taken at √s = 7 TeV. </a:t>
            </a:r>
          </a:p>
          <a:p>
            <a:pPr>
              <a:buNone/>
            </a:pPr>
            <a:r>
              <a:rPr lang="en-US" sz="2000" dirty="0" smtClean="0"/>
              <a:t>"N1" ("C1") stands for the lightest </a:t>
            </a:r>
            <a:r>
              <a:rPr lang="en-US" sz="2000" dirty="0" err="1" smtClean="0"/>
              <a:t>neutralino</a:t>
            </a:r>
            <a:r>
              <a:rPr lang="en-US" sz="2000" dirty="0" smtClean="0"/>
              <a:t> (</a:t>
            </a:r>
            <a:r>
              <a:rPr lang="en-US" sz="2000" dirty="0" err="1" smtClean="0"/>
              <a:t>chargino</a:t>
            </a:r>
            <a:r>
              <a:rPr lang="en-US" sz="2000" dirty="0" smtClean="0"/>
              <a:t>). 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2" descr="https://twiki.cern.ch/twiki/pub/AtlasPublic/CombinedSummaryPlots/ATLAS_directstop_bChargino_SUSY20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4981" y="1371601"/>
            <a:ext cx="5919019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7790688" cy="12192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SUSY: Exclusion limits at 95% CL in the stop1-N1 mass plane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295400"/>
            <a:ext cx="2133600" cy="556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1202" name="Picture 2" descr="https://twiki.cern.ch/twiki/pub/AtlasPublic/CombinedSummaryPlots/ATLAS_directstop_tLSP_SUSY20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219200"/>
            <a:ext cx="5734050" cy="53244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90600" y="2438400"/>
            <a:ext cx="2362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/>
              <a:t>Different stop decay channels, different </a:t>
            </a:r>
            <a:r>
              <a:rPr lang="en-US" sz="2400" dirty="0" err="1" smtClean="0"/>
              <a:t>sparticle</a:t>
            </a:r>
            <a:r>
              <a:rPr lang="en-US" sz="2400" dirty="0" smtClean="0"/>
              <a:t> mass hierarchies, and simplified decay scenarios were used for these contours</a:t>
            </a:r>
            <a:endParaRPr lang="ru-RU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38288" cy="944562"/>
          </a:xfrm>
        </p:spPr>
        <p:txBody>
          <a:bodyPr/>
          <a:lstStyle/>
          <a:p>
            <a:r>
              <a:rPr lang="en-US" dirty="0" smtClean="0"/>
              <a:t>EXOTICS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1143000"/>
            <a:ext cx="7562088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Mass reach of ATLAS searches of New Phenomena other than SUSY(representative)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122" name="Picture 2" descr="https://twiki.cern.ch/twiki/pub/AtlasPublic/CombinedSummaryPlots/AtlasSearches_exotics_may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57400"/>
            <a:ext cx="6019800" cy="4541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88680" cy="838200"/>
          </a:xfrm>
        </p:spPr>
        <p:txBody>
          <a:bodyPr>
            <a:normAutofit fontScale="90000"/>
          </a:bodyPr>
          <a:lstStyle/>
          <a:p>
            <a:r>
              <a:rPr lang="en-US" sz="3200" b="1" i="1" dirty="0" smtClean="0"/>
              <a:t>Search for Microscopic Black Holes in a Like-sign </a:t>
            </a:r>
            <a:r>
              <a:rPr lang="en-US" sz="3200" b="1" i="1" dirty="0" err="1" smtClean="0"/>
              <a:t>Dimuon</a:t>
            </a:r>
            <a:r>
              <a:rPr lang="en-US" sz="3200" b="1" i="1" dirty="0" smtClean="0"/>
              <a:t> Final State using large Track Multiplicity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990600"/>
            <a:ext cx="5562600" cy="2057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Signal region:  Leading 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&gt; 100 GeV;</a:t>
            </a:r>
          </a:p>
          <a:p>
            <a:pPr>
              <a:buNone/>
            </a:pPr>
            <a:r>
              <a:rPr lang="en-US" sz="2000" dirty="0" smtClean="0"/>
              <a:t>           Track multiplicity  N</a:t>
            </a:r>
            <a:r>
              <a:rPr lang="en-US" sz="2000" baseline="-25000" dirty="0" smtClean="0"/>
              <a:t>TRK</a:t>
            </a:r>
            <a:r>
              <a:rPr lang="en-US" sz="2000" dirty="0" smtClean="0"/>
              <a:t> ≥ 30.</a:t>
            </a:r>
          </a:p>
          <a:p>
            <a:r>
              <a:rPr lang="en-US" sz="2000" dirty="0" smtClean="0"/>
              <a:t>Validation regions:  Leading </a:t>
            </a:r>
            <a:r>
              <a:rPr lang="en-US" sz="2000" dirty="0" err="1" smtClean="0"/>
              <a:t>muon</a:t>
            </a:r>
            <a:r>
              <a:rPr lang="en-US" sz="2000" dirty="0" smtClean="0"/>
              <a:t>   40&lt;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&lt; 100 GeV without any requirements on N</a:t>
            </a:r>
            <a:r>
              <a:rPr lang="en-US" sz="2000" baseline="-25000" dirty="0" smtClean="0"/>
              <a:t>TRK;</a:t>
            </a:r>
            <a:r>
              <a:rPr lang="en-US" sz="2000" dirty="0" smtClean="0"/>
              <a:t> </a:t>
            </a:r>
            <a:r>
              <a:rPr lang="en-US" sz="2000" baseline="-25000" dirty="0" smtClean="0"/>
              <a:t>                                </a:t>
            </a:r>
            <a:r>
              <a:rPr lang="en-US" sz="2000" dirty="0" smtClean="0"/>
              <a:t>Leading </a:t>
            </a:r>
            <a:r>
              <a:rPr lang="en-US" sz="2000" dirty="0" err="1" smtClean="0"/>
              <a:t>muon</a:t>
            </a:r>
            <a:r>
              <a:rPr lang="en-US" sz="2000" dirty="0" smtClean="0"/>
              <a:t>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&gt; 100 GeV and N</a:t>
            </a:r>
            <a:r>
              <a:rPr lang="en-US" sz="2000" baseline="-25000" dirty="0" smtClean="0"/>
              <a:t>TRK</a:t>
            </a:r>
            <a:r>
              <a:rPr lang="en-US" sz="2000" dirty="0" smtClean="0"/>
              <a:t> &lt; 24.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ru-RU" sz="1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33800" y="6381750"/>
            <a:ext cx="2971800" cy="476250"/>
          </a:xfrm>
        </p:spPr>
        <p:txBody>
          <a:bodyPr/>
          <a:lstStyle/>
          <a:p>
            <a:r>
              <a:rPr lang="en-US" dirty="0" smtClean="0"/>
              <a:t>7.10.2013   Lidia </a:t>
            </a:r>
            <a:r>
              <a:rPr lang="en-US" dirty="0" err="1" smtClean="0"/>
              <a:t>Smirnova</a:t>
            </a:r>
            <a:r>
              <a:rPr lang="en-US" dirty="0" smtClean="0"/>
              <a:t>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2226" name="Picture 2" descr="https://atlas.web.cern.ch/Atlas/GROUPS/PHYSICS/PAPERS/EXOT-2013-04/fig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914400"/>
            <a:ext cx="2209800" cy="1894599"/>
          </a:xfrm>
          <a:prstGeom prst="rect">
            <a:avLst/>
          </a:prstGeom>
          <a:noFill/>
        </p:spPr>
      </p:pic>
      <p:pic>
        <p:nvPicPr>
          <p:cNvPr id="52228" name="Picture 4" descr="https://atlas.web.cern.ch/Atlas/GROUPS/PHYSICS/PAPERS/EXOT-2013-04/fig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4662" y="2743200"/>
            <a:ext cx="2229338" cy="1911350"/>
          </a:xfrm>
          <a:prstGeom prst="rect">
            <a:avLst/>
          </a:prstGeom>
          <a:noFill/>
        </p:spPr>
      </p:pic>
      <p:pic>
        <p:nvPicPr>
          <p:cNvPr id="52230" name="Picture 6" descr="https://atlas.web.cern.ch/Atlas/GROUPS/PHYSICS/PAPERS/EXOT-2013-04/fig_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3190" y="4572000"/>
            <a:ext cx="2310810" cy="19812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1143000" y="6324600"/>
            <a:ext cx="1905000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arXiv:1308.4075</a:t>
            </a:r>
          </a:p>
          <a:p>
            <a:pPr algn="ctr"/>
            <a:r>
              <a:rPr lang="en-US" dirty="0" smtClean="0"/>
              <a:t>August 2013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838200" y="3200400"/>
          <a:ext cx="3429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8847"/>
                <a:gridCol w="211015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Source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Signal region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µ</a:t>
                      </a:r>
                      <a:r>
                        <a:rPr lang="en-US" dirty="0" smtClean="0"/>
                        <a:t>+ fake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0.21± 0.09 ± 0.09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0.22± 0.08 ± 0.04</a:t>
                      </a:r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Dibosons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0.12± 0.08 ± 0.03</a:t>
                      </a:r>
                      <a:endParaRPr lang="ru-RU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0.55± 0.12 ± 0.10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data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0</a:t>
                      </a:r>
                      <a:endParaRPr lang="ru-RU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Signal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14.2± 1.3 ± 1.7</a:t>
                      </a: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343400" y="2895600"/>
            <a:ext cx="2514600" cy="3657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Signal from the model with rotating black holes in a model with n=4, M</a:t>
            </a:r>
            <a:r>
              <a:rPr lang="en-US" sz="2000" baseline="-25000" dirty="0" smtClean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= 5 TeV,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sz="2000" baseline="-25000" dirty="0" smtClean="0">
                <a:solidFill>
                  <a:schemeClr val="bg2">
                    <a:lumMod val="25000"/>
                  </a:schemeClr>
                </a:solidFill>
              </a:rPr>
              <a:t>D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=1.5 TeV.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No events in Signal region is observed. 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It is consistent with Standard Model predictions.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The observed 95% CL limit on </a:t>
            </a:r>
            <a:r>
              <a:rPr lang="el-GR" sz="2000" i="1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σ</a:t>
            </a:r>
            <a:r>
              <a:rPr lang="en-US" sz="2000" i="1" baseline="-25000" dirty="0" err="1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vis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= 0.16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fb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.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15200" y="6400800"/>
            <a:ext cx="762000" cy="457200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</a:t>
            </a:r>
            <a:r>
              <a:rPr lang="en-US" baseline="-25000" dirty="0" smtClean="0"/>
              <a:t>TRK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1295400"/>
            <a:ext cx="5257800" cy="3048000"/>
          </a:xfrm>
        </p:spPr>
        <p:txBody>
          <a:bodyPr>
            <a:normAutofit fontScale="92500"/>
          </a:bodyPr>
          <a:lstStyle/>
          <a:p>
            <a:r>
              <a:rPr lang="en-US" sz="2400" i="1" dirty="0" smtClean="0"/>
              <a:t>pp</a:t>
            </a:r>
            <a:r>
              <a:rPr lang="en-US" sz="2400" i="1" dirty="0" smtClean="0">
                <a:cs typeface="Arial"/>
              </a:rPr>
              <a:t>→</a:t>
            </a:r>
            <a:r>
              <a:rPr lang="el-GR" sz="2400" i="1" dirty="0" smtClean="0"/>
              <a:t>ℓ ℓ</a:t>
            </a:r>
            <a:r>
              <a:rPr lang="en-US" sz="2400" i="1" dirty="0" smtClean="0"/>
              <a:t>*, </a:t>
            </a:r>
            <a:r>
              <a:rPr lang="el-GR" sz="2400" i="1" dirty="0" smtClean="0"/>
              <a:t>ℓ</a:t>
            </a:r>
            <a:r>
              <a:rPr lang="en-US" sz="2400" i="1" dirty="0" smtClean="0"/>
              <a:t>*</a:t>
            </a:r>
            <a:r>
              <a:rPr lang="en-US" sz="2400" i="1" dirty="0" smtClean="0">
                <a:cs typeface="Arial"/>
              </a:rPr>
              <a:t>→</a:t>
            </a:r>
            <a:r>
              <a:rPr lang="el-GR" sz="2400" i="1" dirty="0" smtClean="0"/>
              <a:t>ℓγ</a:t>
            </a:r>
            <a:r>
              <a:rPr lang="en-US" sz="2400" i="1" dirty="0" smtClean="0"/>
              <a:t>,</a:t>
            </a:r>
            <a:r>
              <a:rPr lang="el-GR" sz="2400" i="1" dirty="0" smtClean="0"/>
              <a:t> ℓ</a:t>
            </a:r>
            <a:r>
              <a:rPr lang="en-US" sz="2400" i="1" dirty="0" smtClean="0"/>
              <a:t> = e, µ with 13fb</a:t>
            </a:r>
            <a:r>
              <a:rPr lang="en-US" sz="2400" i="1" baseline="30000" dirty="0" smtClean="0"/>
              <a:t>-1</a:t>
            </a:r>
            <a:r>
              <a:rPr lang="en-US" sz="2400" i="1" dirty="0" smtClean="0"/>
              <a:t> </a:t>
            </a:r>
          </a:p>
          <a:p>
            <a:r>
              <a:rPr lang="en-US" sz="2400" i="1" dirty="0" smtClean="0"/>
              <a:t>Two leptons (</a:t>
            </a:r>
            <a:r>
              <a:rPr lang="en-US" sz="2400" i="1" dirty="0" err="1" smtClean="0"/>
              <a:t>ee</a:t>
            </a:r>
            <a:r>
              <a:rPr lang="en-US" sz="2400" i="1" dirty="0" smtClean="0"/>
              <a:t>, or µµ) and </a:t>
            </a:r>
            <a:r>
              <a:rPr lang="el-GR" sz="2400" dirty="0" smtClean="0"/>
              <a:t>γ</a:t>
            </a:r>
            <a:r>
              <a:rPr lang="en-US" sz="2400" dirty="0" smtClean="0"/>
              <a:t> with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&gt;30 GeV and </a:t>
            </a:r>
            <a:r>
              <a:rPr lang="en-US" sz="2400" dirty="0" smtClean="0">
                <a:latin typeface="Arial"/>
                <a:cs typeface="Arial"/>
              </a:rPr>
              <a:t>│</a:t>
            </a:r>
            <a:r>
              <a:rPr lang="el-GR" sz="2400" dirty="0" smtClean="0">
                <a:latin typeface="Arial"/>
                <a:cs typeface="Arial"/>
              </a:rPr>
              <a:t>η</a:t>
            </a:r>
            <a:r>
              <a:rPr lang="en-US" sz="2400" dirty="0" smtClean="0">
                <a:latin typeface="Arial"/>
                <a:cs typeface="Arial"/>
              </a:rPr>
              <a:t>│</a:t>
            </a:r>
            <a:r>
              <a:rPr lang="en-US" sz="2400" i="1" dirty="0" smtClean="0"/>
              <a:t> &lt;2.37 were required</a:t>
            </a:r>
          </a:p>
          <a:p>
            <a:r>
              <a:rPr lang="en-US" sz="2400" i="1" dirty="0" smtClean="0"/>
              <a:t>For m</a:t>
            </a:r>
            <a:r>
              <a:rPr lang="en-US" sz="2400" i="1" baseline="-25000" dirty="0" smtClean="0"/>
              <a:t>l*</a:t>
            </a:r>
            <a:r>
              <a:rPr lang="en-US" sz="2400" i="1" dirty="0" smtClean="0"/>
              <a:t> &gt; 0.8 TeV the upper limits on </a:t>
            </a:r>
            <a:r>
              <a:rPr lang="el-GR" sz="2400" i="1" dirty="0" smtClean="0">
                <a:cs typeface="Arial"/>
              </a:rPr>
              <a:t>σ</a:t>
            </a:r>
            <a:r>
              <a:rPr lang="en-US" sz="2400" i="1" dirty="0" err="1" smtClean="0">
                <a:cs typeface="Arial"/>
              </a:rPr>
              <a:t>x</a:t>
            </a:r>
            <a:r>
              <a:rPr lang="en-US" sz="2400" i="1" dirty="0" err="1" smtClean="0"/>
              <a:t>B</a:t>
            </a:r>
            <a:r>
              <a:rPr lang="en-US" sz="2400" i="1" dirty="0" smtClean="0"/>
              <a:t>(l* </a:t>
            </a:r>
            <a:r>
              <a:rPr lang="en-US" sz="2400" i="1" dirty="0" smtClean="0">
                <a:cs typeface="Arial"/>
              </a:rPr>
              <a:t>→</a:t>
            </a:r>
            <a:r>
              <a:rPr lang="en-US" sz="2400" i="1" dirty="0" smtClean="0"/>
              <a:t> l</a:t>
            </a:r>
            <a:r>
              <a:rPr lang="el-GR" sz="2400" i="1" dirty="0" smtClean="0">
                <a:cs typeface="Arial"/>
              </a:rPr>
              <a:t>γ</a:t>
            </a:r>
            <a:r>
              <a:rPr lang="en-US" sz="2400" i="1" dirty="0" smtClean="0"/>
              <a:t>) are 0.75 </a:t>
            </a:r>
            <a:r>
              <a:rPr lang="en-US" sz="2400" i="1" dirty="0" err="1" smtClean="0"/>
              <a:t>fb</a:t>
            </a:r>
            <a:r>
              <a:rPr lang="en-US" sz="2400" i="1" dirty="0" smtClean="0"/>
              <a:t> and 0.90 </a:t>
            </a:r>
            <a:r>
              <a:rPr lang="en-US" sz="2400" i="1" dirty="0" err="1" smtClean="0"/>
              <a:t>fb</a:t>
            </a:r>
            <a:r>
              <a:rPr lang="en-US" sz="2400" i="1" dirty="0" smtClean="0"/>
              <a:t> for the e* and µ* searches, respectively.</a:t>
            </a:r>
          </a:p>
          <a:p>
            <a:r>
              <a:rPr lang="en-US" sz="2400" i="1" dirty="0" smtClean="0"/>
              <a:t>For </a:t>
            </a:r>
            <a:r>
              <a:rPr lang="en-US" sz="2400" dirty="0" smtClean="0"/>
              <a:t>Lambda = m</a:t>
            </a:r>
            <a:r>
              <a:rPr lang="en-US" sz="2400" baseline="-25000" dirty="0" smtClean="0"/>
              <a:t>l*</a:t>
            </a:r>
            <a:r>
              <a:rPr lang="en-US" sz="2400" dirty="0" smtClean="0"/>
              <a:t>, </a:t>
            </a:r>
            <a:r>
              <a:rPr lang="en-US" sz="2400" i="1" dirty="0" smtClean="0"/>
              <a:t> m</a:t>
            </a:r>
            <a:r>
              <a:rPr lang="en-US" sz="2400" i="1" baseline="-25000" dirty="0" smtClean="0"/>
              <a:t>l*</a:t>
            </a:r>
            <a:r>
              <a:rPr lang="en-US" sz="2400" i="1" dirty="0" smtClean="0"/>
              <a:t> &lt; 2.2 TeV are excluded both for the e* and µ* </a:t>
            </a:r>
          </a:p>
          <a:p>
            <a:pPr>
              <a:buNone/>
            </a:pPr>
            <a:endParaRPr lang="ru-RU" sz="2400" i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19800" y="6400800"/>
            <a:ext cx="2667000" cy="457200"/>
          </a:xfrm>
        </p:spPr>
        <p:txBody>
          <a:bodyPr/>
          <a:lstStyle/>
          <a:p>
            <a:r>
              <a:rPr lang="en-US" dirty="0" smtClean="0"/>
              <a:t>7.10.2013   Lidia </a:t>
            </a:r>
            <a:r>
              <a:rPr lang="en-US" dirty="0" err="1" smtClean="0"/>
              <a:t>Smirnova</a:t>
            </a:r>
            <a:r>
              <a:rPr lang="en-US" dirty="0" smtClean="0"/>
              <a:t>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5298" name="Picture 2" descr="https://atlas.web.cern.ch/Atlas/GROUPS/PHYSICS/PAPERS/EXOT-2012-21/fig_04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4419600"/>
            <a:ext cx="2895600" cy="2077844"/>
          </a:xfrm>
          <a:prstGeom prst="rect">
            <a:avLst/>
          </a:prstGeom>
          <a:noFill/>
        </p:spPr>
      </p:pic>
      <p:pic>
        <p:nvPicPr>
          <p:cNvPr id="55300" name="Picture 4" descr="https://atlas.web.cern.ch/Atlas/GROUPS/PHYSICS/PAPERS/EXOT-2012-21/fig_0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8320" y="1524000"/>
            <a:ext cx="3185679" cy="2286000"/>
          </a:xfrm>
          <a:prstGeom prst="rect">
            <a:avLst/>
          </a:prstGeom>
          <a:noFill/>
        </p:spPr>
      </p:pic>
      <p:pic>
        <p:nvPicPr>
          <p:cNvPr id="55302" name="Picture 6" descr="https://atlas.web.cern.ch/Atlas/GROUPS/PHYSICS/PAPERS/EXOT-2012-21/fig_06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8323" y="3886200"/>
            <a:ext cx="3185677" cy="2286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714488" cy="944562"/>
          </a:xfrm>
        </p:spPr>
        <p:txBody>
          <a:bodyPr>
            <a:noAutofit/>
          </a:bodyPr>
          <a:lstStyle/>
          <a:p>
            <a:r>
              <a:rPr lang="en-US" sz="3600" b="1" i="1" dirty="0" smtClean="0"/>
              <a:t>Search for excited electrons and </a:t>
            </a:r>
            <a:r>
              <a:rPr lang="en-US" sz="3600" b="1" i="1" dirty="0" err="1" smtClean="0"/>
              <a:t>muons</a:t>
            </a:r>
            <a:r>
              <a:rPr lang="en-US" sz="3600" b="1" i="1" dirty="0" smtClean="0"/>
              <a:t> in √s = 8 TeV pp collisions 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48400" y="6096000"/>
            <a:ext cx="2133600" cy="457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arXiv:1308.1364</a:t>
            </a:r>
          </a:p>
          <a:p>
            <a:pPr algn="ctr"/>
            <a:r>
              <a:rPr lang="en-US" dirty="0" smtClean="0"/>
              <a:t>August 2013</a:t>
            </a:r>
            <a:endParaRPr lang="ru-RU" dirty="0"/>
          </a:p>
        </p:txBody>
      </p:sp>
      <p:pic>
        <p:nvPicPr>
          <p:cNvPr id="55304" name="Picture 8" descr="https://atlas.web.cern.ch/Atlas/GROUPS/PHYSICS/PAPERS/EXOT-2012-21/fig_02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419600"/>
            <a:ext cx="2843516" cy="204046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28600" y="6324600"/>
            <a:ext cx="228600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 </a:t>
            </a:r>
            <a:r>
              <a:rPr lang="el-GR" dirty="0" smtClean="0">
                <a:latin typeface="Arial"/>
                <a:cs typeface="Arial"/>
              </a:rPr>
              <a:t>γ</a:t>
            </a:r>
            <a:r>
              <a:rPr lang="en-US" dirty="0" smtClean="0">
                <a:latin typeface="Arial"/>
                <a:cs typeface="Arial"/>
              </a:rPr>
              <a:t> in control region for electrons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00400" y="6324600"/>
            <a:ext cx="2438400" cy="533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/>
              <a:t>m</a:t>
            </a:r>
            <a:r>
              <a:rPr lang="en-US" sz="2000" baseline="-25000" dirty="0" err="1" smtClean="0"/>
              <a:t>ℓℓγ</a:t>
            </a:r>
            <a:r>
              <a:rPr lang="en-US" sz="2000" dirty="0" smtClean="0"/>
              <a:t> for the electrons with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ℓℓ</a:t>
            </a:r>
            <a:r>
              <a:rPr lang="en-US" sz="2000" dirty="0" smtClean="0"/>
              <a:t> &gt; 110 GeV</a:t>
            </a:r>
            <a:endParaRPr lang="ru-RU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08320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ATLAS and LHC enters the era of precision measurements of parameters of fundamental interactions</a:t>
            </a:r>
          </a:p>
          <a:p>
            <a:r>
              <a:rPr lang="en-US" dirty="0" smtClean="0"/>
              <a:t>New boson is attributed to Higgs SM boson with mass 125.5 GeV,  JP=0</a:t>
            </a:r>
            <a:r>
              <a:rPr lang="en-US" baseline="30000" dirty="0" smtClean="0"/>
              <a:t>+</a:t>
            </a:r>
            <a:r>
              <a:rPr lang="en-US" dirty="0" smtClean="0"/>
              <a:t> and couplings    corresponding to SM expectations</a:t>
            </a:r>
          </a:p>
          <a:p>
            <a:r>
              <a:rPr lang="en-US" dirty="0" smtClean="0"/>
              <a:t>Precision top and Heavy </a:t>
            </a:r>
            <a:r>
              <a:rPr lang="en-US" dirty="0" err="1" smtClean="0"/>
              <a:t>Flavour</a:t>
            </a:r>
            <a:r>
              <a:rPr lang="en-US" dirty="0" smtClean="0"/>
              <a:t> measurements are demonstrated </a:t>
            </a:r>
          </a:p>
          <a:p>
            <a:r>
              <a:rPr lang="en-US" dirty="0" smtClean="0"/>
              <a:t>No positive SUSY or Exotic signals observed</a:t>
            </a:r>
          </a:p>
          <a:p>
            <a:r>
              <a:rPr lang="en-US" dirty="0" smtClean="0"/>
              <a:t>Looking forward to Run – II  at 2015 !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0"/>
            <a:ext cx="6858000" cy="875506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 measurements</a:t>
            </a:r>
            <a:endParaRPr lang="ru-RU" dirty="0"/>
          </a:p>
        </p:txBody>
      </p:sp>
      <p:pic>
        <p:nvPicPr>
          <p:cNvPr id="5" name="Picture 4" descr="https://atlas.web.cern.ch/Atlas/GROUPS/PHYSICS/PAPERS/HIGG-2012-27/figaux_10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4458" y="990600"/>
            <a:ext cx="3609297" cy="2590800"/>
          </a:xfrm>
          <a:prstGeom prst="rect">
            <a:avLst/>
          </a:prstGeom>
          <a:noFill/>
        </p:spPr>
      </p:pic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533400" y="6381750"/>
            <a:ext cx="2895600" cy="476250"/>
          </a:xfrm>
        </p:spPr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4343400" y="762000"/>
            <a:ext cx="44196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Observation of new particle… 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Phys.Lett.B</a:t>
            </a:r>
            <a:r>
              <a:rPr lang="en-US" sz="2400" dirty="0" smtClean="0">
                <a:solidFill>
                  <a:srgbClr val="FF0000"/>
                </a:solidFill>
              </a:rPr>
              <a:t> 716 (2012) 1-29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10000" y="2286000"/>
            <a:ext cx="5181600" cy="175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Latest measurements of Higgs boson production and couplings in diboson final states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arXiv:1307.1427v1, 4 July 2013</a:t>
            </a:r>
          </a:p>
          <a:p>
            <a:pPr algn="ctr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With data sample ~2.5 times larger than before!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3400" y="1676400"/>
            <a:ext cx="4419600" cy="5029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Result with 6 sigma signal!</a:t>
            </a:r>
            <a:endParaRPr lang="ru-RU" sz="24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>
            <a:off x="3581400" y="1981200"/>
            <a:ext cx="83820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atlas.web.cern.ch/Atlas/GROUPS/PHYSICS/PAPERS/HIGG-2013-02/fig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4800"/>
            <a:ext cx="3290578" cy="2362202"/>
          </a:xfrm>
          <a:prstGeom prst="rect">
            <a:avLst/>
          </a:prstGeom>
          <a:noFill/>
        </p:spPr>
      </p:pic>
      <p:pic>
        <p:nvPicPr>
          <p:cNvPr id="18" name="Picture 4" descr="https://atlas.web.cern.ch/Atlas/GROUPS/PHYSICS/PAPERS/HIGG-2013-02/fig_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131" y="4109524"/>
            <a:ext cx="2596469" cy="2416679"/>
          </a:xfrm>
          <a:prstGeom prst="rect">
            <a:avLst/>
          </a:prstGeom>
          <a:noFill/>
        </p:spPr>
      </p:pic>
      <p:pic>
        <p:nvPicPr>
          <p:cNvPr id="19" name="Picture 6" descr="https://atlas.web.cern.ch/Atlas/GROUPS/PHYSICS/PAPERS/HIGG-2013-02/fig_05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114800"/>
            <a:ext cx="2314117" cy="2221941"/>
          </a:xfrm>
          <a:prstGeom prst="rect">
            <a:avLst/>
          </a:prstGeom>
          <a:noFill/>
        </p:spPr>
      </p:pic>
      <p:sp>
        <p:nvSpPr>
          <p:cNvPr id="20" name="Стрелка вниз 19"/>
          <p:cNvSpPr/>
          <p:nvPr/>
        </p:nvSpPr>
        <p:spPr>
          <a:xfrm flipH="1">
            <a:off x="6400800" y="1524000"/>
            <a:ext cx="45719" cy="228600"/>
          </a:xfrm>
          <a:prstGeom prst="downArrow">
            <a:avLst/>
          </a:prstGeom>
          <a:solidFill>
            <a:schemeClr val="tx2">
              <a:lumMod val="9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43000" y="3733800"/>
            <a:ext cx="1143000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→</a:t>
            </a:r>
            <a:r>
              <a:rPr lang="el-GR" sz="2400" dirty="0" smtClean="0">
                <a:solidFill>
                  <a:schemeClr val="tx1"/>
                </a:solidFill>
                <a:latin typeface="Arial"/>
                <a:cs typeface="Arial"/>
              </a:rPr>
              <a:t>γγ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962400" y="6400800"/>
            <a:ext cx="1447800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→ZZ*→4l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096000" y="6400800"/>
            <a:ext cx="2438400" cy="304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→WW*→l</a:t>
            </a:r>
            <a:r>
              <a:rPr lang="el-GR" dirty="0" smtClean="0">
                <a:solidFill>
                  <a:schemeClr val="tx1"/>
                </a:solidFill>
                <a:latin typeface="Arial"/>
                <a:cs typeface="Arial"/>
              </a:rPr>
              <a:t>ν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lang="el-GR" dirty="0" smtClean="0">
                <a:solidFill>
                  <a:schemeClr val="tx1"/>
                </a:solidFill>
                <a:latin typeface="Arial"/>
                <a:cs typeface="Arial"/>
              </a:rPr>
              <a:t>ν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+0/1jet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0231" y="1547812"/>
            <a:ext cx="7939769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Higgs mass </a:t>
            </a:r>
            <a:endParaRPr lang="ru-RU" dirty="0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2" descr="https://atlas.web.cern.ch/Atlas/GROUPS/PHYSICS/PAPERS/HIGG-2013-02/figaux_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57200"/>
            <a:ext cx="4800600" cy="28333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990600"/>
            <a:ext cx="42672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H→</a:t>
            </a:r>
            <a:r>
              <a:rPr lang="el-GR" sz="2000" dirty="0" smtClean="0">
                <a:solidFill>
                  <a:schemeClr val="tx1"/>
                </a:solidFill>
              </a:rPr>
              <a:t>γγ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 = 126.8 ± 0.2(stat) ±0.7(sys) GeV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2770" name="Picture 2" descr="D:\Lidia\FFK 2013\run204769_evt719026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9923" y="3352800"/>
            <a:ext cx="4824077" cy="3124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981200"/>
            <a:ext cx="4495800" cy="99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H→ZZ* →</a:t>
            </a:r>
            <a:r>
              <a:rPr lang="en-US" sz="2000" dirty="0" err="1" smtClean="0">
                <a:solidFill>
                  <a:schemeClr val="tx1"/>
                </a:solidFill>
              </a:rPr>
              <a:t>ll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mH</a:t>
            </a:r>
            <a:r>
              <a:rPr lang="en-US" sz="2000" dirty="0" smtClean="0">
                <a:solidFill>
                  <a:schemeClr val="tx1"/>
                </a:solidFill>
              </a:rPr>
              <a:t> = 124.3 ± </a:t>
            </a:r>
            <a:r>
              <a:rPr lang="en-US" sz="2000" baseline="30000" dirty="0" smtClean="0">
                <a:solidFill>
                  <a:schemeClr val="tx1"/>
                </a:solidFill>
              </a:rPr>
              <a:t>0.60</a:t>
            </a:r>
            <a:r>
              <a:rPr lang="en-US" sz="2000" baseline="-25000" dirty="0" smtClean="0">
                <a:solidFill>
                  <a:schemeClr val="tx1"/>
                </a:solidFill>
              </a:rPr>
              <a:t>0.5</a:t>
            </a:r>
            <a:r>
              <a:rPr lang="en-US" sz="2000" dirty="0" smtClean="0">
                <a:solidFill>
                  <a:schemeClr val="tx1"/>
                </a:solidFill>
              </a:rPr>
              <a:t>(stat)±</a:t>
            </a:r>
            <a:r>
              <a:rPr lang="en-US" sz="2000" baseline="30000" dirty="0" smtClean="0">
                <a:solidFill>
                  <a:schemeClr val="tx1"/>
                </a:solidFill>
              </a:rPr>
              <a:t>0.50</a:t>
            </a:r>
            <a:r>
              <a:rPr lang="en-US" sz="2000" baseline="-25000" dirty="0" smtClean="0">
                <a:solidFill>
                  <a:schemeClr val="tx1"/>
                </a:solidFill>
              </a:rPr>
              <a:t>0.3</a:t>
            </a:r>
            <a:r>
              <a:rPr lang="en-US" sz="2000" dirty="0" smtClean="0">
                <a:solidFill>
                  <a:schemeClr val="tx1"/>
                </a:solidFill>
              </a:rPr>
              <a:t>(sys) GeV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8200" y="3657600"/>
            <a:ext cx="121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H→</a:t>
            </a:r>
            <a:r>
              <a:rPr lang="el-GR" dirty="0" smtClean="0"/>
              <a:t>µµµµ</a:t>
            </a:r>
            <a:endParaRPr lang="en-US" dirty="0" smtClean="0"/>
          </a:p>
        </p:txBody>
      </p:sp>
      <p:sp>
        <p:nvSpPr>
          <p:cNvPr id="13" name="Прямоугольник 12"/>
          <p:cNvSpPr/>
          <p:nvPr/>
        </p:nvSpPr>
        <p:spPr>
          <a:xfrm>
            <a:off x="6553200" y="533400"/>
            <a:ext cx="889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H→</a:t>
            </a:r>
            <a:r>
              <a:rPr lang="el-GR" dirty="0" smtClean="0"/>
              <a:t>γγ</a:t>
            </a:r>
            <a:endParaRPr lang="en-US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304800" y="3048000"/>
            <a:ext cx="3657600" cy="17526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Combined mass from these channels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H</a:t>
            </a:r>
            <a:r>
              <a:rPr lang="en-US" sz="2400" dirty="0" smtClean="0">
                <a:solidFill>
                  <a:schemeClr val="tx1"/>
                </a:solidFill>
              </a:rPr>
              <a:t> = 125.5 ± 0.2(stat) ±</a:t>
            </a:r>
            <a:r>
              <a:rPr lang="en-US" sz="2400" baseline="30000" dirty="0" smtClean="0">
                <a:solidFill>
                  <a:schemeClr val="tx1"/>
                </a:solidFill>
              </a:rPr>
              <a:t>0.50</a:t>
            </a:r>
            <a:r>
              <a:rPr lang="en-US" sz="2400" baseline="-25000" dirty="0" smtClean="0">
                <a:solidFill>
                  <a:schemeClr val="tx1"/>
                </a:solidFill>
              </a:rPr>
              <a:t>0.3</a:t>
            </a:r>
            <a:r>
              <a:rPr lang="en-US" sz="2400" dirty="0" smtClean="0">
                <a:solidFill>
                  <a:schemeClr val="tx1"/>
                </a:solidFill>
              </a:rPr>
              <a:t>(sys) GeV</a:t>
            </a:r>
          </a:p>
          <a:p>
            <a:pPr algn="ctr"/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029200"/>
            <a:ext cx="4267200" cy="1143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 </a:t>
            </a:r>
            <a:r>
              <a:rPr lang="el-GR" sz="2000" dirty="0" smtClean="0">
                <a:solidFill>
                  <a:schemeClr val="bg2"/>
                </a:solidFill>
              </a:rPr>
              <a:t>Δ</a:t>
            </a:r>
            <a:r>
              <a:rPr lang="en-US" sz="2000" dirty="0" smtClean="0">
                <a:solidFill>
                  <a:schemeClr val="bg2"/>
                </a:solidFill>
              </a:rPr>
              <a:t>m</a:t>
            </a:r>
            <a:r>
              <a:rPr lang="en-US" sz="2000" baseline="-25000" dirty="0" smtClean="0">
                <a:solidFill>
                  <a:schemeClr val="bg2"/>
                </a:solidFill>
              </a:rPr>
              <a:t>H</a:t>
            </a:r>
            <a:r>
              <a:rPr lang="en-US" sz="2000" dirty="0" smtClean="0">
                <a:solidFill>
                  <a:schemeClr val="bg2"/>
                </a:solidFill>
              </a:rPr>
              <a:t> =  2.3 ±</a:t>
            </a:r>
            <a:r>
              <a:rPr lang="en-US" sz="2000" baseline="30000" dirty="0" smtClean="0">
                <a:solidFill>
                  <a:schemeClr val="bg2"/>
                </a:solidFill>
              </a:rPr>
              <a:t>0.6</a:t>
            </a:r>
            <a:r>
              <a:rPr lang="en-US" sz="2000" baseline="-25000" dirty="0" smtClean="0">
                <a:solidFill>
                  <a:schemeClr val="bg2"/>
                </a:solidFill>
              </a:rPr>
              <a:t>0.7</a:t>
            </a:r>
            <a:r>
              <a:rPr lang="en-US" sz="2000" dirty="0" smtClean="0">
                <a:solidFill>
                  <a:schemeClr val="bg2"/>
                </a:solidFill>
              </a:rPr>
              <a:t>(stat) ± 0.6(sys) GeV</a:t>
            </a:r>
          </a:p>
          <a:p>
            <a:pPr algn="ctr"/>
            <a:r>
              <a:rPr lang="en-US" sz="2000" i="1" dirty="0" smtClean="0"/>
              <a:t>The consistency of this  </a:t>
            </a:r>
            <a:r>
              <a:rPr lang="el-GR" sz="2000" i="1" dirty="0" smtClean="0"/>
              <a:t>Δ</a:t>
            </a:r>
            <a:r>
              <a:rPr lang="en-US" sz="2000" i="1" dirty="0" smtClean="0"/>
              <a:t>m</a:t>
            </a:r>
            <a:r>
              <a:rPr lang="en-US" sz="2000" i="1" baseline="-25000" dirty="0" smtClean="0"/>
              <a:t>H  </a:t>
            </a:r>
            <a:r>
              <a:rPr lang="en-US" sz="2000" i="1" dirty="0" smtClean="0"/>
              <a:t>with 0 is evaluated to be up to 2 %</a:t>
            </a:r>
            <a:r>
              <a:rPr lang="en-US" sz="2000" i="1" baseline="-25000" dirty="0" smtClean="0"/>
              <a:t> </a:t>
            </a:r>
            <a:endParaRPr lang="ru-RU" sz="2000" i="1" dirty="0" smtClean="0"/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4572000" cy="12954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 Signal Strength to SM: µ=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</a:t>
            </a:r>
            <a:r>
              <a:rPr lang="en-US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obs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/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σ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SM</a:t>
            </a:r>
            <a:endParaRPr lang="ru-RU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1442" name="Picture 2" descr="https://atlas.web.cern.ch/Atlas/GROUPS/PHYSICS/PAPERS/HIGG-2013-02/figaux_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3810000" cy="4929320"/>
          </a:xfrm>
          <a:prstGeom prst="rect">
            <a:avLst/>
          </a:prstGeom>
          <a:noFill/>
        </p:spPr>
      </p:pic>
      <p:pic>
        <p:nvPicPr>
          <p:cNvPr id="61444" name="Picture 4" descr="https://atlas.web.cern.ch/Atlas/GROUPS/PHYSICS/PAPERS/HIGG-2013-02/figaux_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7171" y="2514600"/>
            <a:ext cx="2607935" cy="2514600"/>
          </a:xfrm>
          <a:prstGeom prst="rect">
            <a:avLst/>
          </a:prstGeom>
          <a:noFill/>
        </p:spPr>
      </p:pic>
      <p:pic>
        <p:nvPicPr>
          <p:cNvPr id="61446" name="Picture 6" descr="https://atlas.web.cern.ch/Atlas/GROUPS/PHYSICS/PAPERS/HIGG-2013-02/figaux_41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438399"/>
            <a:ext cx="2667001" cy="25715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76800" y="152400"/>
            <a:ext cx="4114800" cy="1295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C000"/>
                </a:solidFill>
              </a:rPr>
              <a:t>Signal Strength </a:t>
            </a:r>
            <a:r>
              <a:rPr lang="en-US" sz="3600" i="1" dirty="0" err="1" smtClean="0">
                <a:solidFill>
                  <a:srgbClr val="FFC000"/>
                </a:solidFill>
              </a:rPr>
              <a:t>vs</a:t>
            </a:r>
            <a:r>
              <a:rPr lang="en-US" sz="3600" dirty="0" smtClean="0">
                <a:solidFill>
                  <a:srgbClr val="FFC000"/>
                </a:solidFill>
              </a:rPr>
              <a:t> Higgs mass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62400" y="5105400"/>
            <a:ext cx="5181600" cy="16002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The overall signal production strength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µ = 1.33 ± 0.14 (stat) ± 0.15 (</a:t>
            </a:r>
            <a:r>
              <a:rPr lang="en-US" sz="2400" dirty="0" err="1" smtClean="0">
                <a:solidFill>
                  <a:schemeClr val="tx1"/>
                </a:solidFill>
              </a:rPr>
              <a:t>syst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Compatibility with SM (µ=1):  7%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Largest deviation in µ</a:t>
            </a:r>
            <a:r>
              <a:rPr lang="el-GR" sz="2400" baseline="-25000" dirty="0" smtClean="0">
                <a:solidFill>
                  <a:schemeClr val="tx1"/>
                </a:solidFill>
                <a:latin typeface="Arial"/>
                <a:cs typeface="Arial"/>
              </a:rPr>
              <a:t>γγ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 : 1.9</a:t>
            </a:r>
            <a:r>
              <a:rPr lang="el-GR" sz="2400" dirty="0" smtClean="0">
                <a:solidFill>
                  <a:schemeClr val="tx1"/>
                </a:solidFill>
                <a:latin typeface="Arial"/>
                <a:cs typeface="Arial"/>
              </a:rPr>
              <a:t>σ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38600" y="1676400"/>
            <a:ext cx="2057400" cy="762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H→</a:t>
            </a:r>
            <a:r>
              <a:rPr lang="el-GR" sz="2000" dirty="0" smtClean="0">
                <a:solidFill>
                  <a:schemeClr val="bg1"/>
                </a:solidFill>
              </a:rPr>
              <a:t>γγ</a:t>
            </a:r>
            <a:r>
              <a:rPr lang="en-US" sz="2000" dirty="0" smtClean="0">
                <a:solidFill>
                  <a:schemeClr val="bg1"/>
                </a:solidFill>
              </a:rPr>
              <a:t>, H→ZZ* + combined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29400" y="1600200"/>
            <a:ext cx="2209800" cy="7620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H→</a:t>
            </a:r>
            <a:r>
              <a:rPr lang="el-GR" sz="2000" dirty="0" smtClean="0"/>
              <a:t>γγ</a:t>
            </a:r>
            <a:r>
              <a:rPr lang="en-US" sz="2000" dirty="0" smtClean="0"/>
              <a:t>, H→ZZ* ,  H→WW*</a:t>
            </a:r>
            <a:endParaRPr lang="ru-RU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Higgs production mechanisms in SM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</a:t>
            </a:r>
            <a:r>
              <a:rPr lang="en-US" dirty="0" err="1" smtClean="0"/>
              <a:t>Smirnova</a:t>
            </a:r>
            <a:r>
              <a:rPr lang="en-US" dirty="0" smtClean="0"/>
              <a:t>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 descr="F:\FFK2013\Новая папка\aHiggs_XS_7Te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895600"/>
            <a:ext cx="4267200" cy="306141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19200"/>
            <a:ext cx="7134224" cy="157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6096000" y="2971800"/>
            <a:ext cx="2590800" cy="28956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With additional data  event categories targeting specific production modes were introduced, providing enhanced sensitivity to different Higgs boson couplings</a:t>
            </a:r>
            <a:r>
              <a:rPr lang="en-US" sz="2000" dirty="0" smtClean="0"/>
              <a:t>. 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71600" y="2514600"/>
            <a:ext cx="685800" cy="3048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/>
              <a:t>ggF</a:t>
            </a:r>
            <a:endParaRPr lang="ru-RU" sz="2400" i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43400" y="1981200"/>
            <a:ext cx="53340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0" y="2667000"/>
            <a:ext cx="3200400" cy="3048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smtClean="0"/>
              <a:t>Higgs strahlung VH + </a:t>
            </a:r>
            <a:r>
              <a:rPr lang="en-US" sz="2400" i="1" dirty="0" err="1" smtClean="0"/>
              <a:t>tt</a:t>
            </a:r>
            <a:r>
              <a:rPr lang="en-US" sz="2400" i="1" dirty="0" err="1" smtClean="0">
                <a:latin typeface="Arial"/>
                <a:cs typeface="Arial"/>
              </a:rPr>
              <a:t>̃</a:t>
            </a:r>
            <a:r>
              <a:rPr lang="en-US" sz="2400" i="1" dirty="0" err="1" smtClean="0"/>
              <a:t>H</a:t>
            </a:r>
            <a:endParaRPr lang="ru-RU" sz="2400" i="1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143000" y="5943600"/>
          <a:ext cx="44196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600"/>
                <a:gridCol w="736600"/>
                <a:gridCol w="736600"/>
                <a:gridCol w="736600"/>
                <a:gridCol w="736600"/>
                <a:gridCol w="736600"/>
              </a:tblGrid>
              <a:tr h="327660">
                <a:tc>
                  <a:txBody>
                    <a:bodyPr/>
                    <a:lstStyle/>
                    <a:p>
                      <a:r>
                        <a:rPr lang="en-US" dirty="0" smtClean="0"/>
                        <a:t>ggF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VBF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ZH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tt</a:t>
                      </a:r>
                      <a:r>
                        <a:rPr lang="en-US" dirty="0" err="1" smtClean="0">
                          <a:latin typeface="Arial"/>
                          <a:cs typeface="Arial"/>
                        </a:rPr>
                        <a:t>̃H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27660">
                <a:tc>
                  <a:txBody>
                    <a:bodyPr/>
                    <a:lstStyle/>
                    <a:p>
                      <a:r>
                        <a:rPr lang="en-US" dirty="0" smtClean="0"/>
                        <a:t>19.52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1.58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0.70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0.13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22.32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Скругленный прямоугольник 17"/>
          <p:cNvSpPr/>
          <p:nvPr/>
        </p:nvSpPr>
        <p:spPr>
          <a:xfrm>
            <a:off x="5715000" y="5943600"/>
            <a:ext cx="3124200" cy="5334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Cross sections (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pb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) at 8 </a:t>
            </a:r>
            <a:r>
              <a:rPr lang="en-US" sz="2000" dirty="0" err="1" smtClean="0">
                <a:solidFill>
                  <a:schemeClr val="bg2">
                    <a:lumMod val="25000"/>
                  </a:schemeClr>
                </a:solidFill>
              </a:rPr>
              <a:t>TeV</a:t>
            </a:r>
            <a:endParaRPr lang="en-US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2000" i="1" dirty="0" err="1" smtClean="0">
                <a:solidFill>
                  <a:schemeClr val="bg2">
                    <a:lumMod val="25000"/>
                  </a:schemeClr>
                </a:solidFill>
              </a:rPr>
              <a:t>m</a:t>
            </a:r>
            <a:r>
              <a:rPr lang="en-US" sz="2000" i="1" baseline="-25000" dirty="0" err="1" smtClean="0">
                <a:solidFill>
                  <a:schemeClr val="bg2">
                    <a:lumMod val="25000"/>
                  </a:schemeClr>
                </a:solidFill>
              </a:rPr>
              <a:t>H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 = 125 GeV)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458200" cy="1104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Evidence for production via vector-boson fusion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838200"/>
            <a:ext cx="4572000" cy="2590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T</a:t>
            </a:r>
            <a:r>
              <a:rPr lang="en-US" sz="2400" dirty="0" smtClean="0"/>
              <a:t>he ratio </a:t>
            </a:r>
            <a:r>
              <a:rPr lang="en-US" sz="2400" dirty="0" err="1" smtClean="0"/>
              <a:t>μ</a:t>
            </a:r>
            <a:r>
              <a:rPr lang="en-US" sz="2400" baseline="-25000" dirty="0" err="1" smtClean="0"/>
              <a:t>VBF+VH</a:t>
            </a:r>
            <a:r>
              <a:rPr lang="en-US" sz="2400" dirty="0" smtClean="0"/>
              <a:t> / μ </a:t>
            </a:r>
            <a:r>
              <a:rPr lang="en-US" sz="2400" baseline="-25000" dirty="0" err="1" smtClean="0"/>
              <a:t>ggF+ttH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was fitted for the individual channels (model independently) and combined value is found:   </a:t>
            </a:r>
            <a:endParaRPr lang="ru-RU" sz="2400" dirty="0" smtClean="0"/>
          </a:p>
          <a:p>
            <a:pPr>
              <a:buNone/>
            </a:pPr>
            <a:r>
              <a:rPr lang="en-US" sz="2400" dirty="0" smtClean="0"/>
              <a:t>.</a:t>
            </a:r>
          </a:p>
          <a:p>
            <a:pPr>
              <a:buNone/>
            </a:pPr>
            <a:r>
              <a:rPr lang="en-US" sz="2400" dirty="0" smtClean="0"/>
              <a:t>Evidence for VBF is at 3.3</a:t>
            </a:r>
            <a:r>
              <a:rPr lang="el-GR" sz="2400" dirty="0" smtClean="0">
                <a:latin typeface="Arial"/>
                <a:cs typeface="Arial"/>
              </a:rPr>
              <a:t>σ</a:t>
            </a:r>
            <a:r>
              <a:rPr lang="en-US" sz="2400" dirty="0" smtClean="0">
                <a:latin typeface="Arial"/>
                <a:cs typeface="Arial"/>
              </a:rPr>
              <a:t> level.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 Good agreement with SM expectations is observed.</a:t>
            </a:r>
          </a:p>
          <a:p>
            <a:endParaRPr lang="ru-RU" sz="24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7.10.2013   Lidia Smirnova      FFK2013</a:t>
            </a:r>
            <a:endParaRPr lang="en-US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6324" name="Picture 4" descr="https://atlas.web.cern.ch/Atlas/GROUPS/PHYSICS/PAPERS/HIGG-2013-02/fig_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0548" y="3581400"/>
            <a:ext cx="3932452" cy="282298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Стрелка влево 5"/>
          <p:cNvSpPr/>
          <p:nvPr/>
        </p:nvSpPr>
        <p:spPr>
          <a:xfrm>
            <a:off x="4114800" y="2895600"/>
            <a:ext cx="685800" cy="48463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8305800" y="3048000"/>
            <a:ext cx="457200" cy="6858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https://atlas.web.cern.ch/Atlas/GROUPS/PHYSICS/PAPERS/HIGG-2013-02/fig_0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3886200" cy="502867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7936" y="1981200"/>
            <a:ext cx="376517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38288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Coupling measurements:</a:t>
            </a:r>
            <a:br>
              <a:rPr lang="en-US" dirty="0" smtClean="0"/>
            </a:br>
            <a:r>
              <a:rPr lang="en-US" dirty="0" smtClean="0"/>
              <a:t>coupling to fermions and bosons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6800" y="1447800"/>
            <a:ext cx="6553200" cy="22098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Assumptions:</a:t>
            </a:r>
          </a:p>
          <a:p>
            <a:r>
              <a:rPr lang="en-US" dirty="0" smtClean="0"/>
              <a:t>Single resonance with m = 125.5 GeV</a:t>
            </a:r>
          </a:p>
          <a:p>
            <a:r>
              <a:rPr lang="en-US" dirty="0" smtClean="0"/>
              <a:t>It is narrow, allowing zero-width approximation </a:t>
            </a:r>
            <a:r>
              <a:rPr lang="el-GR" i="1" dirty="0" smtClean="0">
                <a:cs typeface="Arial"/>
              </a:rPr>
              <a:t>σ∙</a:t>
            </a:r>
            <a:r>
              <a:rPr lang="en-US" i="1" dirty="0" smtClean="0">
                <a:cs typeface="Arial"/>
              </a:rPr>
              <a:t>B</a:t>
            </a:r>
            <a:r>
              <a:rPr lang="en-US" dirty="0" smtClean="0">
                <a:cs typeface="Arial"/>
              </a:rPr>
              <a:t>(</a:t>
            </a:r>
            <a:r>
              <a:rPr lang="en-US" i="1" dirty="0" err="1" smtClean="0">
                <a:cs typeface="Arial"/>
              </a:rPr>
              <a:t>i</a:t>
            </a:r>
            <a:r>
              <a:rPr lang="en-US" dirty="0" err="1" smtClean="0">
                <a:cs typeface="Arial"/>
              </a:rPr>
              <a:t>→</a:t>
            </a:r>
            <a:r>
              <a:rPr lang="en-US" i="1" dirty="0" err="1" smtClean="0">
                <a:cs typeface="Arial"/>
              </a:rPr>
              <a:t>H</a:t>
            </a:r>
            <a:r>
              <a:rPr lang="en-US" dirty="0" err="1" smtClean="0">
                <a:cs typeface="Arial"/>
              </a:rPr>
              <a:t>→</a:t>
            </a:r>
            <a:r>
              <a:rPr lang="en-US" i="1" dirty="0" err="1" smtClean="0">
                <a:cs typeface="Arial"/>
              </a:rPr>
              <a:t>f</a:t>
            </a:r>
            <a:r>
              <a:rPr lang="en-US" dirty="0" smtClean="0">
                <a:cs typeface="Arial"/>
              </a:rPr>
              <a:t>)=</a:t>
            </a:r>
            <a:r>
              <a:rPr lang="el-GR" i="1" dirty="0" smtClean="0">
                <a:cs typeface="Arial"/>
              </a:rPr>
              <a:t>σ</a:t>
            </a:r>
            <a:r>
              <a:rPr lang="en-US" i="1" baseline="-25000" dirty="0" err="1" smtClean="0">
                <a:cs typeface="Arial"/>
              </a:rPr>
              <a:t>i</a:t>
            </a:r>
            <a:r>
              <a:rPr lang="en-US" dirty="0" smtClean="0">
                <a:cs typeface="Arial"/>
              </a:rPr>
              <a:t>∙</a:t>
            </a:r>
            <a:r>
              <a:rPr lang="en-US" dirty="0" smtClean="0"/>
              <a:t> </a:t>
            </a:r>
            <a:r>
              <a:rPr lang="ru-RU" dirty="0" smtClean="0"/>
              <a:t>Г</a:t>
            </a:r>
            <a:r>
              <a:rPr lang="en-US" i="1" baseline="-25000" dirty="0" smtClean="0"/>
              <a:t>f</a:t>
            </a:r>
            <a:r>
              <a:rPr lang="en-US" dirty="0" smtClean="0"/>
              <a:t>/</a:t>
            </a:r>
            <a:r>
              <a:rPr lang="ru-RU" dirty="0" smtClean="0"/>
              <a:t> Г</a:t>
            </a:r>
            <a:r>
              <a:rPr lang="en-US" i="1" baseline="-25000" dirty="0" smtClean="0"/>
              <a:t>H</a:t>
            </a:r>
          </a:p>
          <a:p>
            <a:r>
              <a:rPr lang="en-US" dirty="0" smtClean="0"/>
              <a:t>Tensor structure of </a:t>
            </a:r>
            <a:r>
              <a:rPr lang="en-US" dirty="0" err="1" smtClean="0"/>
              <a:t>Lagrangian</a:t>
            </a:r>
            <a:r>
              <a:rPr lang="en-US" dirty="0" smtClean="0"/>
              <a:t> corresponds to SM, the resonance is CP-even scalar; </a:t>
            </a:r>
            <a:r>
              <a:rPr lang="en-US" i="1" dirty="0" err="1" smtClean="0"/>
              <a:t>k</a:t>
            </a:r>
            <a:r>
              <a:rPr lang="en-US" i="1" baseline="-25000" dirty="0" err="1" smtClean="0"/>
              <a:t>j</a:t>
            </a:r>
            <a:r>
              <a:rPr lang="en-US" i="1" baseline="-25000" dirty="0" smtClean="0"/>
              <a:t> </a:t>
            </a:r>
            <a:r>
              <a:rPr lang="en-US" dirty="0" smtClean="0"/>
              <a:t>is coupling scale factor for j particle compared to SM (with </a:t>
            </a:r>
            <a:r>
              <a:rPr lang="en-US" i="1" dirty="0" smtClean="0"/>
              <a:t>k</a:t>
            </a:r>
            <a:r>
              <a:rPr lang="en-US" i="1" baseline="-25000" dirty="0" smtClean="0"/>
              <a:t>j</a:t>
            </a:r>
            <a:r>
              <a:rPr lang="en-US" i="1" baseline="30000" dirty="0" smtClean="0"/>
              <a:t>2</a:t>
            </a:r>
            <a:r>
              <a:rPr lang="en-US" dirty="0" smtClean="0"/>
              <a:t>). No BSM contributions.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7.10.2013   Lidia Smirnova      FFK2013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429000"/>
            <a:ext cx="6248400" cy="91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https://atlas.web.cern.ch/Atlas/GROUPS/PHYSICS/PAPERS/HIGG-2013-02/fig_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4191000"/>
            <a:ext cx="3940884" cy="2667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5029200" y="4343400"/>
            <a:ext cx="3886200" cy="2209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Assume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2000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 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2000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= 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2000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2000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tau</a:t>
            </a:r>
            <a:endParaRPr lang="en-US" sz="2000" baseline="-25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 0;    </a:t>
            </a:r>
            <a:r>
              <a:rPr lang="en-US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Obtain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The two-dimension consistency with SM is 12% (~2</a:t>
            </a:r>
            <a:r>
              <a:rPr lang="el-G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σ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level)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With 68% CL </a:t>
            </a:r>
          </a:p>
          <a:p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2000" baseline="-25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[0.76, 1.18] k</a:t>
            </a:r>
            <a:r>
              <a:rPr lang="en-US" sz="2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[1.05, 1.22]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3264</TotalTime>
  <Words>2700</Words>
  <Application>Microsoft Office PowerPoint</Application>
  <PresentationFormat>Экран (4:3)</PresentationFormat>
  <Paragraphs>418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Солнцестояние</vt:lpstr>
      <vt:lpstr>Latest ATLAS results</vt:lpstr>
      <vt:lpstr>Outlines</vt:lpstr>
      <vt:lpstr>ATLAS detector</vt:lpstr>
      <vt:lpstr>Higgs boson  measurements</vt:lpstr>
      <vt:lpstr>Higgs mass </vt:lpstr>
      <vt:lpstr>Higgs Signal Strength to SM: µ=σobs/σSM</vt:lpstr>
      <vt:lpstr>Higgs production mechanisms in SM</vt:lpstr>
      <vt:lpstr>Evidence for production via vector-boson fusion</vt:lpstr>
      <vt:lpstr>Coupling measurements: coupling to fermions and bosons</vt:lpstr>
      <vt:lpstr>Ratio of couplings to the W and Z bosons</vt:lpstr>
      <vt:lpstr>Constraints on production and decay loops</vt:lpstr>
      <vt:lpstr>Combined spin analysis (arXiv:1307.1432)</vt:lpstr>
      <vt:lpstr>Differential Higgs boson spectra in H→γγ decay mode with 20.3 fb-1 </vt:lpstr>
      <vt:lpstr>H→γγ candidate events without (left) and with photon conversion</vt:lpstr>
      <vt:lpstr>H→ZZ(*)→ 2e2μ candidate event with m4l=124.3 GeV.  The masses of the lepton pairs are 76.8 and 45.7 GeV (ATLAS-CONF-2011-162).</vt:lpstr>
      <vt:lpstr> Standard Model measurements: Dibosons </vt:lpstr>
      <vt:lpstr>WZ production</vt:lpstr>
      <vt:lpstr>ZZ production</vt:lpstr>
      <vt:lpstr> Forward-backward asymmetry in Z/γ* production at pp √s=7 TeV (4.8 fb-1)</vt:lpstr>
      <vt:lpstr>W+charm hadron production at 7 TeV  The goal – to constrain s-quark PDF at Q2 ~ m2W </vt:lpstr>
      <vt:lpstr>Measurement of the high-mass Drell-Yan differential cross-section</vt:lpstr>
      <vt:lpstr>Mulijet cross section rations and strong coupling constant </vt:lpstr>
      <vt:lpstr>Inclusive cross section for isolated prompt photons in pp at 7 TeV</vt:lpstr>
      <vt:lpstr>Top production cross sections</vt:lpstr>
      <vt:lpstr>Summary of the latest best Top mass measurements</vt:lpstr>
      <vt:lpstr>The top quark pair production charge asymmetry AC in pp at 7TeV</vt:lpstr>
      <vt:lpstr>B-physics latest results</vt:lpstr>
      <vt:lpstr>Angular analysis of B0d → K*0μ+μ- (K*0→K+π-)   with 4.9 fb-1 at 7 TeV</vt:lpstr>
      <vt:lpstr>Flavor-tagged time-dependent angular analysis of Bos → J/ψ ϕ and extraction of ΔΓs and the weak phase ϕs </vt:lpstr>
      <vt:lpstr>Associated production of prompt J/ψ mesons and W boson in at √s = 7TeV</vt:lpstr>
      <vt:lpstr>Limit on Bos → μμ branching fraction based on 4.9 fb-1 of integrated luminosity</vt:lpstr>
      <vt:lpstr>Differential cross sections of B+ meson production at 7 TeV (2.4 fb-1)</vt:lpstr>
      <vt:lpstr>SUSY</vt:lpstr>
      <vt:lpstr>SUSY: Exclusion limits at 95% CL in the stop1-N1 mass plane</vt:lpstr>
      <vt:lpstr>SUSY: Exclusion limits at 95% CL in the stop1-N1 mass plane</vt:lpstr>
      <vt:lpstr>EXOTICS</vt:lpstr>
      <vt:lpstr>Search for Microscopic Black Holes in a Like-sign Dimuon Final State using large Track Multiplicity  </vt:lpstr>
      <vt:lpstr>Search for excited electrons and muons in √s = 8 TeV pp collisions </vt:lpstr>
      <vt:lpstr>Conclusion</vt:lpstr>
      <vt:lpstr>BACK-UP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ATLAS results</dc:title>
  <dc:creator>LIDIA</dc:creator>
  <cp:lastModifiedBy>Лидия</cp:lastModifiedBy>
  <cp:revision>304</cp:revision>
  <dcterms:created xsi:type="dcterms:W3CDTF">2006-08-16T00:00:00Z</dcterms:created>
  <dcterms:modified xsi:type="dcterms:W3CDTF">2013-10-05T15:20:57Z</dcterms:modified>
</cp:coreProperties>
</file>