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5" r:id="rId10"/>
    <p:sldId id="266" r:id="rId11"/>
    <p:sldId id="268" r:id="rId12"/>
    <p:sldId id="267" r:id="rId13"/>
    <p:sldId id="264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4" Type="http://schemas.openxmlformats.org/officeDocument/2006/relationships/image" Target="../media/image3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F498-3180-40E0-88B8-A8EAB682D5FE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8CD20-180D-4ECF-9B2B-0093A5BB30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F498-3180-40E0-88B8-A8EAB682D5FE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8CD20-180D-4ECF-9B2B-0093A5BB30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F498-3180-40E0-88B8-A8EAB682D5FE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8CD20-180D-4ECF-9B2B-0093A5BB30F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F498-3180-40E0-88B8-A8EAB682D5FE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8CD20-180D-4ECF-9B2B-0093A5BB30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F498-3180-40E0-88B8-A8EAB682D5FE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8CD20-180D-4ECF-9B2B-0093A5BB30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F498-3180-40E0-88B8-A8EAB682D5FE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8CD20-180D-4ECF-9B2B-0093A5BB30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F498-3180-40E0-88B8-A8EAB682D5FE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8CD20-180D-4ECF-9B2B-0093A5BB30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F498-3180-40E0-88B8-A8EAB682D5FE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8CD20-180D-4ECF-9B2B-0093A5BB30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F498-3180-40E0-88B8-A8EAB682D5FE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8CD20-180D-4ECF-9B2B-0093A5BB30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F498-3180-40E0-88B8-A8EAB682D5FE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8CD20-180D-4ECF-9B2B-0093A5BB30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F498-3180-40E0-88B8-A8EAB682D5FE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8CD20-180D-4ECF-9B2B-0093A5BB30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0B5F498-3180-40E0-88B8-A8EAB682D5FE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FA8CD20-180D-4ECF-9B2B-0093A5BB30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image" Target="../media/image39.png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image" Target="../media/image41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9.png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1.png"/><Relationship Id="rId4" Type="http://schemas.openxmlformats.org/officeDocument/2006/relationships/image" Target="../media/image10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2.png"/><Relationship Id="rId4" Type="http://schemas.openxmlformats.org/officeDocument/2006/relationships/image" Target="../media/image2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820688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Constrains </a:t>
            </a:r>
            <a:r>
              <a:rPr lang="en-US" sz="2000" dirty="0">
                <a:solidFill>
                  <a:schemeClr val="tx1"/>
                </a:solidFill>
              </a:rPr>
              <a:t>on variations of fundamental constants obtained from primordial deuterium concentration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293096"/>
            <a:ext cx="6768752" cy="14732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Workshop on Precision Physics and Fundamental Constants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St. Petersburg , </a:t>
            </a:r>
            <a:r>
              <a:rPr lang="en-US" dirty="0" err="1" smtClean="0">
                <a:solidFill>
                  <a:schemeClr val="tx1"/>
                </a:solidFill>
              </a:rPr>
              <a:t>Pulkovo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2013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72467" y="2852936"/>
            <a:ext cx="1369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M.S. Onegin</a:t>
            </a:r>
            <a:endParaRPr lang="ru-RU" dirty="0"/>
          </a:p>
        </p:txBody>
      </p:sp>
      <p:pic>
        <p:nvPicPr>
          <p:cNvPr id="5" name="Picture 5" descr="logoti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909" t="27682" r="38754" b="41524"/>
          <a:stretch>
            <a:fillRect/>
          </a:stretch>
        </p:blipFill>
        <p:spPr bwMode="auto">
          <a:xfrm>
            <a:off x="684875" y="548680"/>
            <a:ext cx="712787" cy="72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411760" y="512103"/>
            <a:ext cx="44710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B.P. </a:t>
            </a:r>
            <a:r>
              <a:rPr lang="en-US" dirty="0" err="1" smtClean="0"/>
              <a:t>Konstantinov</a:t>
            </a:r>
            <a:endParaRPr lang="en-US" dirty="0" smtClean="0"/>
          </a:p>
          <a:p>
            <a:pPr algn="ctr"/>
            <a:r>
              <a:rPr lang="en-US" dirty="0" smtClean="0"/>
              <a:t>PETERSBURG NUCLEAR PHYSICS INSTITUTE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3691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42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Main one- and two-</a:t>
            </a:r>
            <a:r>
              <a:rPr lang="en-US" sz="2400" dirty="0" err="1" smtClean="0"/>
              <a:t>pion</a:t>
            </a:r>
            <a:r>
              <a:rPr lang="en-US" sz="2400" dirty="0" smtClean="0"/>
              <a:t> contributions to NN interaction</a:t>
            </a:r>
            <a:endParaRPr lang="ru-RU" sz="2400" dirty="0"/>
          </a:p>
        </p:txBody>
      </p:sp>
      <p:pic>
        <p:nvPicPr>
          <p:cNvPr id="3" name="Рисунок 2" descr="fig1.eps"/>
          <p:cNvPicPr>
            <a:picLocks noChangeAspect="1"/>
          </p:cNvPicPr>
          <p:nvPr/>
        </p:nvPicPr>
        <p:blipFill>
          <a:blip r:embed="rId3" cstate="print"/>
          <a:srcRect t="8414" b="41060"/>
          <a:stretch>
            <a:fillRect/>
          </a:stretch>
        </p:blipFill>
        <p:spPr>
          <a:xfrm>
            <a:off x="179512" y="1125732"/>
            <a:ext cx="5131094" cy="3671420"/>
          </a:xfrm>
          <a:prstGeom prst="rect">
            <a:avLst/>
          </a:prstGeom>
        </p:spPr>
      </p:pic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5364088" y="1628800"/>
          <a:ext cx="2106234" cy="648072"/>
        </p:xfrm>
        <a:graphic>
          <a:graphicData uri="http://schemas.openxmlformats.org/presentationml/2006/ole">
            <p:oleObj spid="_x0000_s2050" name="Equation" r:id="rId4" imgW="1650960" imgH="507960" progId="Equation.DSMT4">
              <p:embed/>
            </p:oleObj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4932363" y="2730500"/>
          <a:ext cx="3486150" cy="1903413"/>
        </p:xfrm>
        <a:graphic>
          <a:graphicData uri="http://schemas.openxmlformats.org/presentationml/2006/ole">
            <p:oleObj spid="_x0000_s2051" name="Equation" r:id="rId5" imgW="2603160" imgH="1422360" progId="Equation.DSMT4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2267743" y="4869160"/>
          <a:ext cx="2808312" cy="648072"/>
        </p:xfrm>
        <a:graphic>
          <a:graphicData uri="http://schemas.openxmlformats.org/presentationml/2006/ole">
            <p:oleObj spid="_x0000_s2052" name="Equation" r:id="rId6" imgW="1981080" imgH="457200" progId="Equation.DSMT4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43608" y="6165304"/>
            <a:ext cx="632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N. Kaiser, R. </a:t>
            </a:r>
            <a:r>
              <a:rPr lang="en-US" dirty="0" err="1" smtClean="0"/>
              <a:t>Brockmann</a:t>
            </a:r>
            <a:r>
              <a:rPr lang="en-US" dirty="0" smtClean="0"/>
              <a:t>, W. Weise, </a:t>
            </a:r>
            <a:r>
              <a:rPr lang="en-US" dirty="0" err="1" smtClean="0"/>
              <a:t>Nucl</a:t>
            </a:r>
            <a:r>
              <a:rPr lang="en-US" dirty="0" smtClean="0"/>
              <a:t>. Phys. A 625 (1997) 758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424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 </a:t>
            </a:r>
            <a:r>
              <a:rPr lang="en-US" sz="2400" dirty="0" smtClean="0"/>
              <a:t>N-N interaction renormalization with m</a:t>
            </a:r>
            <a:r>
              <a:rPr lang="el-GR" sz="2400" baseline="-25000" dirty="0" smtClean="0"/>
              <a:t>π</a:t>
            </a:r>
            <a:r>
              <a:rPr lang="en-US" sz="2400" dirty="0" smtClean="0"/>
              <a:t> </a:t>
            </a:r>
            <a:endParaRPr lang="ru-RU" sz="2400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132856"/>
            <a:ext cx="420052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4644008" y="2132856"/>
          <a:ext cx="4213225" cy="1941512"/>
        </p:xfrm>
        <a:graphic>
          <a:graphicData uri="http://schemas.openxmlformats.org/presentationml/2006/ole">
            <p:oleObj spid="_x0000_s23555" name="Equation" r:id="rId4" imgW="3301920" imgH="1523880" progId="Equation.DSMT4">
              <p:embed/>
            </p:oleObj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4932040" y="4293097"/>
          <a:ext cx="3240360" cy="333588"/>
        </p:xfrm>
        <a:graphic>
          <a:graphicData uri="http://schemas.openxmlformats.org/presentationml/2006/ole">
            <p:oleObj spid="_x0000_s23556" name="Equation" r:id="rId5" imgW="2222280" imgH="228600" progId="Equation.DSMT4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4368800" y="2197100"/>
          <a:ext cx="914400" cy="198438"/>
        </p:xfrm>
        <a:graphic>
          <a:graphicData uri="http://schemas.openxmlformats.org/presentationml/2006/ole">
            <p:oleObj spid="_x0000_s23557" name="Equation" r:id="rId6" imgW="114120" imgH="177480" progId="Equation.DSMT4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860032" y="4941168"/>
            <a:ext cx="39901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value of  </a:t>
            </a:r>
            <a:r>
              <a:rPr lang="en-US" i="1" dirty="0" smtClean="0"/>
              <a:t>d</a:t>
            </a:r>
            <a:r>
              <a:rPr lang="en-US" baseline="-25000" dirty="0" smtClean="0"/>
              <a:t>16</a:t>
            </a:r>
            <a:r>
              <a:rPr lang="en-US" dirty="0" smtClean="0"/>
              <a:t> can be obtained from the fit to the process  </a:t>
            </a:r>
            <a:r>
              <a:rPr lang="el-GR" dirty="0" smtClean="0"/>
              <a:t>π</a:t>
            </a:r>
            <a:r>
              <a:rPr lang="en-US" dirty="0" smtClean="0"/>
              <a:t>N      </a:t>
            </a:r>
            <a:r>
              <a:rPr lang="el-GR" dirty="0" smtClean="0"/>
              <a:t>ππ</a:t>
            </a:r>
            <a:r>
              <a:rPr lang="en-US" dirty="0" smtClean="0"/>
              <a:t>N:</a:t>
            </a:r>
            <a:endParaRPr lang="ru-RU" dirty="0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7380312" y="5373216"/>
          <a:ext cx="190500" cy="139700"/>
        </p:xfrm>
        <a:graphic>
          <a:graphicData uri="http://schemas.openxmlformats.org/presentationml/2006/ole">
            <p:oleObj spid="_x0000_s23559" name="Equation" r:id="rId7" imgW="190440" imgH="139680" progId="Equation.DSMT4">
              <p:embed/>
            </p:oleObj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5148063" y="5733256"/>
          <a:ext cx="3126663" cy="360040"/>
        </p:xfrm>
        <a:graphic>
          <a:graphicData uri="http://schemas.openxmlformats.org/presentationml/2006/ole">
            <p:oleObj spid="_x0000_s23560" name="Equation" r:id="rId8" imgW="2095200" imgH="241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Deuteron binding energy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043608" y="1340768"/>
            <a:ext cx="73693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wave function of the bound state is obtained from the homogeneous equation: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1763688" y="1988840"/>
          <a:ext cx="4320480" cy="1008112"/>
        </p:xfrm>
        <a:graphic>
          <a:graphicData uri="http://schemas.openxmlformats.org/presentationml/2006/ole">
            <p:oleObj spid="_x0000_s24578" name="Equation" r:id="rId3" imgW="3047760" imgH="711000" progId="Equation.DSMT4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59632" y="2996952"/>
            <a:ext cx="646042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 an input NN potential we use Idaho accurate nucleon-nucleon potential: D.R. </a:t>
            </a:r>
            <a:r>
              <a:rPr lang="en-US" dirty="0" err="1" smtClean="0"/>
              <a:t>Entem</a:t>
            </a:r>
            <a:r>
              <a:rPr lang="en-US" dirty="0" smtClean="0"/>
              <a:t>, R. </a:t>
            </a:r>
            <a:r>
              <a:rPr lang="en-US" dirty="0" err="1" smtClean="0"/>
              <a:t>Machleidt</a:t>
            </a:r>
            <a:r>
              <a:rPr lang="en-US" dirty="0" smtClean="0"/>
              <a:t>,  Phys. </a:t>
            </a:r>
            <a:r>
              <a:rPr lang="en-US" dirty="0" err="1" smtClean="0"/>
              <a:t>Lett</a:t>
            </a:r>
            <a:r>
              <a:rPr lang="en-US" dirty="0" smtClean="0"/>
              <a:t>. B 524 (2002) p.93</a:t>
            </a:r>
          </a:p>
          <a:p>
            <a:r>
              <a:rPr lang="en-US" dirty="0" smtClean="0"/>
              <a:t>It’s obtained within third order of </a:t>
            </a:r>
            <a:r>
              <a:rPr lang="en-US" dirty="0" err="1" smtClean="0"/>
              <a:t>chiral</a:t>
            </a:r>
            <a:r>
              <a:rPr lang="en-US" dirty="0" smtClean="0"/>
              <a:t> perturbation theory and describe rather well the phase shifts of NN scattering.  It also describe precisely the deuteron properties: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331640" y="4581128"/>
          <a:ext cx="6096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  <a:gridCol w="1224136"/>
                <a:gridCol w="1631504"/>
              </a:tblGrid>
              <a:tr h="13725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Idaho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Empirical</a:t>
                      </a:r>
                      <a:endParaRPr lang="ru-RU" dirty="0"/>
                    </a:p>
                  </a:txBody>
                  <a:tcPr/>
                </a:tc>
              </a:tr>
              <a:tr h="137259">
                <a:tc>
                  <a:txBody>
                    <a:bodyPr/>
                    <a:lstStyle/>
                    <a:p>
                      <a:r>
                        <a:rPr lang="en-US" dirty="0" smtClean="0"/>
                        <a:t>Binding energy (</a:t>
                      </a:r>
                      <a:r>
                        <a:rPr lang="en-US" dirty="0" err="1" smtClean="0"/>
                        <a:t>MeV</a:t>
                      </a:r>
                      <a:r>
                        <a:rPr lang="en-US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2.224575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2.224575(9)</a:t>
                      </a:r>
                      <a:endParaRPr lang="ru-RU" dirty="0"/>
                    </a:p>
                  </a:txBody>
                  <a:tcPr/>
                </a:tc>
              </a:tr>
              <a:tr h="13725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Asympt</a:t>
                      </a:r>
                      <a:r>
                        <a:rPr lang="en-US" dirty="0" smtClean="0"/>
                        <a:t>.</a:t>
                      </a:r>
                      <a:r>
                        <a:rPr lang="en-US" baseline="0" dirty="0" smtClean="0"/>
                        <a:t> S state (fm</a:t>
                      </a:r>
                      <a:r>
                        <a:rPr lang="en-US" baseline="30000" dirty="0" smtClean="0"/>
                        <a:t>-1/2</a:t>
                      </a:r>
                      <a:r>
                        <a:rPr lang="en-US" baseline="0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0.8846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0.8846(9)</a:t>
                      </a:r>
                      <a:endParaRPr lang="ru-RU" dirty="0"/>
                    </a:p>
                  </a:txBody>
                  <a:tcPr/>
                </a:tc>
              </a:tr>
              <a:tr h="13725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Asympt</a:t>
                      </a:r>
                      <a:r>
                        <a:rPr lang="en-US" dirty="0" smtClean="0"/>
                        <a:t>. D/S state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0.0256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0.0256(4)</a:t>
                      </a:r>
                    </a:p>
                  </a:txBody>
                  <a:tcPr/>
                </a:tc>
              </a:tr>
              <a:tr h="137259">
                <a:tc>
                  <a:txBody>
                    <a:bodyPr/>
                    <a:lstStyle/>
                    <a:p>
                      <a:r>
                        <a:rPr lang="en-US" dirty="0" smtClean="0"/>
                        <a:t>Deuteron radius (fm)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1.9756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1.9754(9)</a:t>
                      </a:r>
                      <a:endParaRPr lang="ru-RU" dirty="0"/>
                    </a:p>
                  </a:txBody>
                  <a:tcPr/>
                </a:tc>
              </a:tr>
              <a:tr h="13725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Quadrupole</a:t>
                      </a:r>
                      <a:r>
                        <a:rPr lang="en-US" dirty="0" smtClean="0"/>
                        <a:t> momentum (fm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0.284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0.2859(3)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42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Results</a:t>
            </a:r>
            <a:endParaRPr lang="ru-RU" sz="2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333645"/>
            <a:ext cx="5524355" cy="552435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TextBox 3"/>
              <p:cNvSpPr txBox="1"/>
              <p:nvPr/>
            </p:nvSpPr>
            <p:spPr>
              <a:xfrm>
                <a:off x="5364088" y="1700808"/>
                <a:ext cx="2079106" cy="6819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sSub>
                            <m:sSubPr>
                              <m:ctrlPr>
                                <a:rPr lang="ru-RU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𝐷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r>
                        <a:rPr lang="en-US" b="0" i="1" smtClean="0">
                          <a:latin typeface="Cambria Math"/>
                        </a:rPr>
                        <m:t>𝑟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b="0" i="1" smtClean="0">
                                  <a:latin typeface="Cambria Math"/>
                                  <a:ea typeface="Cambria Math"/>
                                </a:rPr>
                                <m:t>π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b="0" i="1" smtClean="0">
                                  <a:latin typeface="Cambria Math"/>
                                </a:rPr>
                                <m:t>π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1700808"/>
                <a:ext cx="2079106" cy="681918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TextBox 4"/>
              <p:cNvSpPr txBox="1"/>
              <p:nvPr/>
            </p:nvSpPr>
            <p:spPr>
              <a:xfrm>
                <a:off x="5746434" y="2852936"/>
                <a:ext cx="15346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𝑟</m:t>
                      </m:r>
                      <m:r>
                        <a:rPr lang="en-US" b="0" i="1" smtClean="0">
                          <a:latin typeface="Cambria Math"/>
                        </a:rPr>
                        <m:t>=5.4±0.4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6434" y="2852936"/>
                <a:ext cx="1534651" cy="369332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Прямоугольник 5"/>
              <p:cNvSpPr/>
              <p:nvPr/>
            </p:nvSpPr>
            <p:spPr>
              <a:xfrm>
                <a:off x="5444182" y="3523788"/>
                <a:ext cx="2683620" cy="5334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7</m:t>
                      </m:r>
                      <m:r>
                        <a:rPr lang="en-US" sz="1400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400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1400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400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&lt;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∆</m:t>
                          </m:r>
                          <m:sSub>
                            <m:sSubPr>
                              <m:ctrlPr>
                                <a:rPr lang="en-US" sz="140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sz="140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π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sz="1400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π</m:t>
                              </m:r>
                            </m:sub>
                          </m:sSub>
                        </m:den>
                      </m:f>
                      <m:r>
                        <a:rPr lang="en-US" sz="1400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en-US" sz="1400" b="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1</m:t>
                      </m:r>
                      <m:r>
                        <a:rPr lang="en-US" sz="1400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sz="1400" b="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9</m:t>
                      </m:r>
                      <m:r>
                        <a:rPr lang="en-US" sz="1400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400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1400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4182" y="3523788"/>
                <a:ext cx="2683620" cy="533416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TextBox 6"/>
              <p:cNvSpPr txBox="1"/>
              <p:nvPr/>
            </p:nvSpPr>
            <p:spPr>
              <a:xfrm>
                <a:off x="5444182" y="4365104"/>
                <a:ext cx="2423549" cy="3944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ru-RU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π</m:t>
                              </m:r>
                            </m:sub>
                          </m:sSub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ru-RU" i="1" smtClean="0">
                          <a:latin typeface="Cambria Math"/>
                          <a:ea typeface="Cambria Math"/>
                        </a:rPr>
                        <m:t>~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𝑢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)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/>
                              <a:ea typeface="Cambria Math"/>
                            </a:rPr>
                            <m:t>Λ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𝑄𝐶𝐷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4182" y="4365104"/>
                <a:ext cx="2423549" cy="394403"/>
              </a:xfrm>
              <a:prstGeom prst="rect">
                <a:avLst/>
              </a:prstGeom>
              <a:blipFill rotWithShape="1">
                <a:blip r:embed="rId6" cstate="print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Прямоугольник 7"/>
              <p:cNvSpPr/>
              <p:nvPr/>
            </p:nvSpPr>
            <p:spPr>
              <a:xfrm>
                <a:off x="5364088" y="5157192"/>
                <a:ext cx="3039485" cy="6970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∆</m:t>
                          </m:r>
                          <m:sSub>
                            <m:sSubPr>
                              <m:ctrlPr>
                                <a:rPr lang="ru-RU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𝐷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 dirty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∆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𝑞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𝑞</m:t>
                              </m:r>
                            </m:sub>
                          </m:sSub>
                        </m:den>
                      </m:f>
                      <m:r>
                        <a:rPr lang="en-US" b="0" i="0" smtClean="0">
                          <a:solidFill>
                            <a:prstClr val="black"/>
                          </a:solidFill>
                          <a:latin typeface="Cambria Math"/>
                        </a:rPr>
                        <m:t>−0.0081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α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α</m:t>
                          </m:r>
                        </m:den>
                      </m:f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5157192"/>
                <a:ext cx="3039485" cy="697050"/>
              </a:xfrm>
              <a:prstGeom prst="rect">
                <a:avLst/>
              </a:prstGeom>
              <a:blipFill rotWithShape="1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" name="Прямоугольник 9"/>
              <p:cNvSpPr/>
              <p:nvPr/>
            </p:nvSpPr>
            <p:spPr>
              <a:xfrm>
                <a:off x="5314146" y="6093296"/>
                <a:ext cx="2814232" cy="5625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1.4</m:t>
                      </m:r>
                      <m:r>
                        <a:rPr lang="en-US" sz="1400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400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1400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&lt;</m:t>
                      </m:r>
                      <m:f>
                        <m:fPr>
                          <m:ctrlPr>
                            <a:rPr lang="en-US" sz="1400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∆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𝑞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𝑞</m:t>
                              </m:r>
                            </m:sub>
                          </m:sSub>
                        </m:den>
                      </m:f>
                      <m:r>
                        <a:rPr lang="en-US" sz="1400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en-US" sz="1400" b="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en-US" sz="1400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sz="1400" b="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8</m:t>
                      </m:r>
                      <m:r>
                        <a:rPr lang="en-US" sz="1400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400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1400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4146" y="6093296"/>
                <a:ext cx="2814232" cy="562526"/>
              </a:xfrm>
              <a:prstGeom prst="rect">
                <a:avLst/>
              </a:prstGeom>
              <a:blipFill rotWithShape="1"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74537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1489" y="2967335"/>
            <a:ext cx="89210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Thank you for your attention!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Comparing with previous results</a:t>
            </a:r>
            <a:endParaRPr lang="ru-RU" sz="2400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755576" y="1844824"/>
          <a:ext cx="1748766" cy="360040"/>
        </p:xfrm>
        <a:graphic>
          <a:graphicData uri="http://schemas.openxmlformats.org/presentationml/2006/ole">
            <p:oleObj spid="_x0000_s25602" name="Equation" r:id="rId3" imgW="863280" imgH="177480" progId="Equation.DSMT4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411760" y="1844824"/>
            <a:ext cx="5863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V.V. </a:t>
            </a:r>
            <a:r>
              <a:rPr lang="en-US" dirty="0" err="1" smtClean="0"/>
              <a:t>Flambaum</a:t>
            </a:r>
            <a:r>
              <a:rPr lang="en-US" dirty="0" smtClean="0"/>
              <a:t>, E.V. </a:t>
            </a:r>
            <a:r>
              <a:rPr lang="en-US" dirty="0" err="1" smtClean="0"/>
              <a:t>Shuryak</a:t>
            </a:r>
            <a:r>
              <a:rPr lang="en-US" dirty="0" smtClean="0"/>
              <a:t>. </a:t>
            </a:r>
            <a:r>
              <a:rPr lang="en-US" dirty="0" err="1" smtClean="0"/>
              <a:t>Phys.Rev</a:t>
            </a:r>
            <a:r>
              <a:rPr lang="en-US" dirty="0" smtClean="0"/>
              <a:t>. D </a:t>
            </a:r>
            <a:r>
              <a:rPr lang="en-US" b="1" dirty="0" smtClean="0"/>
              <a:t>65</a:t>
            </a:r>
            <a:r>
              <a:rPr lang="en-US" dirty="0" smtClean="0"/>
              <a:t> (2002) 103503</a:t>
            </a:r>
            <a:endParaRPr lang="ru-RU" b="1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868731" y="2636912"/>
          <a:ext cx="874383" cy="360040"/>
        </p:xfrm>
        <a:graphic>
          <a:graphicData uri="http://schemas.openxmlformats.org/presentationml/2006/ole">
            <p:oleObj spid="_x0000_s25604" name="Equation" r:id="rId4" imgW="431640" imgH="177480" progId="Equation.DSMT4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483768" y="3501008"/>
            <a:ext cx="5325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S.R. </a:t>
            </a:r>
            <a:r>
              <a:rPr lang="en-US" dirty="0" err="1" smtClean="0"/>
              <a:t>Beane</a:t>
            </a:r>
            <a:r>
              <a:rPr lang="en-US" dirty="0" smtClean="0"/>
              <a:t>  &amp; M.J. Savage. </a:t>
            </a:r>
            <a:r>
              <a:rPr lang="en-US" dirty="0" err="1" smtClean="0"/>
              <a:t>Nucl</a:t>
            </a:r>
            <a:r>
              <a:rPr lang="en-US" dirty="0" smtClean="0"/>
              <a:t>. Phys. A</a:t>
            </a:r>
            <a:r>
              <a:rPr lang="en-US" b="1" dirty="0" smtClean="0"/>
              <a:t> 717</a:t>
            </a:r>
            <a:r>
              <a:rPr lang="en-US" dirty="0" smtClean="0"/>
              <a:t> (2003) 91</a:t>
            </a:r>
            <a:endParaRPr lang="ru-RU" dirty="0"/>
          </a:p>
        </p:txBody>
      </p:sp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755576" y="3501008"/>
          <a:ext cx="1027629" cy="360363"/>
        </p:xfrm>
        <a:graphic>
          <a:graphicData uri="http://schemas.openxmlformats.org/presentationml/2006/ole">
            <p:oleObj spid="_x0000_s25605" name="Equation" r:id="rId5" imgW="507960" imgH="177480" progId="Equation.DSMT4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907704" y="2636912"/>
            <a:ext cx="7241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E. </a:t>
            </a:r>
            <a:r>
              <a:rPr lang="en-US" dirty="0" err="1" smtClean="0"/>
              <a:t>Epelbaum</a:t>
            </a:r>
            <a:r>
              <a:rPr lang="en-US" dirty="0" smtClean="0"/>
              <a:t>, U.G. </a:t>
            </a:r>
            <a:r>
              <a:rPr lang="en-US" dirty="0" err="1" smtClean="0"/>
              <a:t>Meissner</a:t>
            </a:r>
            <a:r>
              <a:rPr lang="en-US" dirty="0" smtClean="0"/>
              <a:t> and W. </a:t>
            </a:r>
            <a:r>
              <a:rPr lang="en-US" dirty="0" err="1" smtClean="0"/>
              <a:t>Gloeckle</a:t>
            </a:r>
            <a:r>
              <a:rPr lang="en-US" dirty="0" smtClean="0"/>
              <a:t>, </a:t>
            </a:r>
            <a:r>
              <a:rPr lang="en-US" dirty="0" err="1" smtClean="0"/>
              <a:t>Nucl</a:t>
            </a:r>
            <a:r>
              <a:rPr lang="en-US" dirty="0" smtClean="0"/>
              <a:t>. Phys. A</a:t>
            </a:r>
            <a:r>
              <a:rPr lang="en-US" b="1" dirty="0" smtClean="0"/>
              <a:t> 714</a:t>
            </a:r>
            <a:r>
              <a:rPr lang="en-US" dirty="0" smtClean="0"/>
              <a:t> (2003) 535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>
              <a:xfrm>
                <a:off x="827584" y="1851273"/>
                <a:ext cx="7408333" cy="345069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000" dirty="0" smtClean="0"/>
                  <a:t>The following reactions were kept in statistical equilibrium: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n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sz="2000" b="0" i="1" smtClean="0">
                        <a:latin typeface="Cambria Math"/>
                      </a:rPr>
                      <m:t>𝑝</m:t>
                    </m:r>
                    <m:r>
                      <a:rPr lang="en-US" sz="2000" b="0" i="1" smtClean="0">
                        <a:latin typeface="Cambria Math"/>
                      </a:rPr>
                      <m:t>+</m:t>
                    </m:r>
                    <m:r>
                      <a:rPr lang="en-US" sz="2000" b="0" i="1" smtClean="0">
                        <a:latin typeface="Cambria Math"/>
                      </a:rPr>
                      <m:t>𝑒</m:t>
                    </m:r>
                  </m:oMath>
                </a14:m>
                <a:r>
                  <a:rPr lang="en-US" sz="2000" baseline="30000" dirty="0" smtClean="0"/>
                  <a:t>-</a:t>
                </a:r>
                <a:r>
                  <a:rPr lang="en-US" sz="2000" dirty="0" smtClean="0"/>
                  <a:t>+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000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l-GR" sz="2000" i="1" dirty="0" smtClean="0">
                            <a:latin typeface="Cambria Math"/>
                          </a:rPr>
                          <m:t>ν</m:t>
                        </m:r>
                      </m:e>
                    </m:acc>
                  </m:oMath>
                </a14:m>
                <a:r>
                  <a:rPr lang="en-US" sz="2000" baseline="-25000" dirty="0" smtClean="0"/>
                  <a:t>e </a:t>
                </a:r>
                <a:r>
                  <a:rPr lang="en-US" sz="2000" dirty="0" smtClean="0"/>
                  <a:t>,  n+</a:t>
                </a:r>
                <a:r>
                  <a:rPr lang="el-GR" sz="2000" dirty="0" smtClean="0"/>
                  <a:t>ν</a:t>
                </a:r>
                <a:r>
                  <a:rPr lang="en-US" sz="2000" baseline="-25000" dirty="0" smtClean="0">
                    <a:solidFill>
                      <a:srgbClr val="073E87"/>
                    </a:solidFill>
                  </a:rPr>
                  <a:t>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73E87"/>
                        </a:solidFill>
                        <a:latin typeface="Cambria Math"/>
                        <a:ea typeface="Cambria Math"/>
                      </a:rPr>
                      <m:t>↔</m:t>
                    </m:r>
                    <m:r>
                      <a:rPr lang="en-US" sz="2000" b="0" i="1" smtClean="0">
                        <a:solidFill>
                          <a:srgbClr val="073E87"/>
                        </a:solidFill>
                        <a:latin typeface="Cambria Math"/>
                      </a:rPr>
                      <m:t> </m:t>
                    </m:r>
                    <m:r>
                      <a:rPr lang="en-US" sz="2000" i="1">
                        <a:solidFill>
                          <a:srgbClr val="073E87"/>
                        </a:solidFill>
                        <a:latin typeface="Cambria Math"/>
                      </a:rPr>
                      <m:t>𝑝</m:t>
                    </m:r>
                    <m:r>
                      <a:rPr lang="en-US" sz="2000" i="1">
                        <a:solidFill>
                          <a:srgbClr val="073E87"/>
                        </a:solidFill>
                        <a:latin typeface="Cambria Math"/>
                      </a:rPr>
                      <m:t>+</m:t>
                    </m:r>
                    <m:r>
                      <a:rPr lang="en-US" sz="2000" i="1">
                        <a:solidFill>
                          <a:srgbClr val="073E87"/>
                        </a:solidFill>
                        <a:latin typeface="Cambria Math"/>
                      </a:rPr>
                      <m:t>𝑒</m:t>
                    </m:r>
                  </m:oMath>
                </a14:m>
                <a:r>
                  <a:rPr lang="en-US" sz="2000" baseline="30000" dirty="0" smtClean="0">
                    <a:solidFill>
                      <a:srgbClr val="073E87"/>
                    </a:solidFill>
                  </a:rPr>
                  <a:t>-</a:t>
                </a:r>
                <a:r>
                  <a:rPr lang="en-US" sz="2000" dirty="0" smtClean="0">
                    <a:solidFill>
                      <a:srgbClr val="073E87"/>
                    </a:solidFill>
                  </a:rPr>
                  <a:t> , n+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solidFill>
                              <a:srgbClr val="073E87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73E87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73E87"/>
                            </a:solidFill>
                            <a:latin typeface="Cambria Math"/>
                          </a:rPr>
                          <m:t>+</m:t>
                        </m:r>
                      </m:sup>
                    </m:sSup>
                    <m:r>
                      <a:rPr lang="en-US" sz="2000" i="1">
                        <a:solidFill>
                          <a:srgbClr val="073E87"/>
                        </a:solidFill>
                        <a:latin typeface="Cambria Math"/>
                        <a:ea typeface="Cambria Math"/>
                      </a:rPr>
                      <m:t>↔</m:t>
                    </m:r>
                    <m:r>
                      <a:rPr lang="en-US" sz="2000" b="0" i="1" smtClean="0">
                        <a:solidFill>
                          <a:srgbClr val="073E87"/>
                        </a:solidFill>
                        <a:latin typeface="Cambria Math"/>
                      </a:rPr>
                      <m:t>𝑝</m:t>
                    </m:r>
                    <m:r>
                      <a:rPr lang="en-US" sz="2000" b="0" i="1" smtClean="0">
                        <a:solidFill>
                          <a:srgbClr val="073E87"/>
                        </a:solidFill>
                        <a:latin typeface="Cambria Math"/>
                      </a:rPr>
                      <m:t>+</m:t>
                    </m:r>
                    <m:acc>
                      <m:accPr>
                        <m:chr m:val="̅"/>
                        <m:ctrlPr>
                          <a:rPr lang="en-US" sz="2000" i="1" dirty="0">
                            <a:solidFill>
                              <a:srgbClr val="073E87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l-GR" sz="2000" i="1" dirty="0">
                            <a:solidFill>
                              <a:srgbClr val="073E87"/>
                            </a:solidFill>
                            <a:latin typeface="Cambria Math"/>
                          </a:rPr>
                          <m:t>ν</m:t>
                        </m:r>
                      </m:e>
                    </m:acc>
                    <m:r>
                      <m:rPr>
                        <m:nor/>
                      </m:rPr>
                      <a:rPr lang="en-US" sz="2000" baseline="-25000" dirty="0">
                        <a:solidFill>
                          <a:srgbClr val="073E87"/>
                        </a:solidFill>
                      </a:rPr>
                      <m:t>e</m:t>
                    </m:r>
                  </m:oMath>
                </a14:m>
                <a:r>
                  <a:rPr lang="en-US" sz="2000" dirty="0" smtClean="0"/>
                  <a:t> . </a:t>
                </a:r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 smtClean="0"/>
                  <a:t>			(n/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𝑝</m:t>
                    </m:r>
                    <m:r>
                      <a:rPr lang="en-US" sz="2000" b="0" i="1" smtClean="0">
                        <a:latin typeface="Cambria Math"/>
                      </a:rPr>
                      <m:t>)=</m:t>
                    </m:r>
                    <m:sSup>
                      <m:sSup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𝑄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𝑛𝑝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/>
                          </a:rPr>
                          <m:t>/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𝐵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/>
                          </a:rPr>
                          <m:t>𝑇</m:t>
                        </m:r>
                      </m:sup>
                    </m:sSup>
                  </m:oMath>
                </a14:m>
                <a:endParaRPr lang="en-US" sz="20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𝑛𝑝</m:t>
                        </m:r>
                      </m:sub>
                    </m:sSub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</m:e>
                    </m:d>
                    <m:sSup>
                      <m:sSup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/>
                          </a:rPr>
                          <m:t>𝑐</m:t>
                        </m:r>
                      </m:e>
                      <m:sup>
                        <m:r>
                          <a:rPr lang="en-US" sz="20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/>
                      </a:rPr>
                      <m:t>=1.29</m:t>
                    </m:r>
                  </m:oMath>
                </a14:m>
                <a:r>
                  <a:rPr lang="en-US" sz="2000" dirty="0" smtClean="0"/>
                  <a:t> MeV</a:t>
                </a:r>
                <a:endParaRPr lang="ru-RU" sz="2000" dirty="0"/>
              </a:p>
            </p:txBody>
          </p:sp>
        </mc:Choice>
        <mc:Fallback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27584" y="1851273"/>
                <a:ext cx="7408333" cy="3450696"/>
              </a:xfrm>
              <a:blipFill rotWithShape="1">
                <a:blip r:embed="rId2" cstate="print"/>
                <a:stretch>
                  <a:fillRect l="-905" t="-8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Заголовок 2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r>
                  <a:rPr lang="en-US" sz="2000" dirty="0" smtClean="0"/>
                  <a:t>BBN took place during the first few minutes after Big Bang.</a:t>
                </a:r>
                <a:br>
                  <a:rPr lang="en-US" sz="2000" dirty="0" smtClean="0"/>
                </a:br>
                <a:r>
                  <a:rPr lang="en-US" sz="2000" dirty="0" smtClean="0"/>
                  <a:t>The universe was initially (first seconds after BB) extremely hot and only elementary particles exist: proton (p), neutron (n), electron/positron (e</a:t>
                </a:r>
                <a:r>
                  <a:rPr lang="en-US" sz="2000" baseline="30000" dirty="0" smtClean="0"/>
                  <a:t>±</a:t>
                </a:r>
                <a:r>
                  <a:rPr lang="en-US" sz="2000" dirty="0" smtClean="0"/>
                  <a:t>), neutrinos and antineutrinos (</a:t>
                </a:r>
                <a:r>
                  <a:rPr lang="el-GR" sz="2000" dirty="0" smtClean="0"/>
                  <a:t>ν</a:t>
                </a:r>
                <a:r>
                  <a:rPr lang="en-US" sz="2000" dirty="0" smtClean="0"/>
                  <a:t>,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/>
                      </a:rPr>
                      <m:t> </m:t>
                    </m:r>
                    <m:acc>
                      <m:accPr>
                        <m:chr m:val="̅"/>
                        <m:ctrlPr>
                          <a:rPr lang="en-US" sz="2000" i="1" smtClean="0"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l-GR" sz="2000" i="1" smtClean="0">
                            <a:latin typeface="Cambria Math"/>
                          </a:rPr>
                          <m:t>ν</m:t>
                        </m:r>
                      </m:e>
                    </m:acc>
                  </m:oMath>
                </a14:m>
                <a:r>
                  <a:rPr lang="en-US" sz="2000" dirty="0" smtClean="0"/>
                  <a:t>) </a:t>
                </a:r>
                <a:endParaRPr lang="ru-RU" sz="2000" dirty="0"/>
              </a:p>
            </p:txBody>
          </p:sp>
        </mc:Choice>
        <mc:Fallback>
          <p:sp>
            <p:nvSpPr>
              <p:cNvPr id="3" name="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3" cstate="print"/>
                <a:stretch>
                  <a:fillRect l="-593" r="-1037" b="-53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382816"/>
            <a:ext cx="5745410" cy="3501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217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000" i="1">
                              <a:latin typeface="Cambria Math"/>
                            </a:rPr>
                            <m:t>η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10</m:t>
                          </m:r>
                        </m:sub>
                      </m:sSub>
                      <m:r>
                        <a:rPr lang="en-US" sz="2000" b="0" i="1" smtClean="0">
                          <a:latin typeface="Cambria Math"/>
                        </a:rPr>
                        <m:t>=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10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</a:rPr>
                        <m:t> (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𝐵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sz="2000" b="0" i="1" smtClean="0">
                                  <a:latin typeface="Cambria Math"/>
                                </a:rPr>
                                <m:t>γ</m:t>
                              </m:r>
                            </m:sub>
                          </m:sSub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72816"/>
            <a:ext cx="7416824" cy="4665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Прямая со стрелкой 3"/>
          <p:cNvCxnSpPr/>
          <p:nvPr/>
        </p:nvCxnSpPr>
        <p:spPr>
          <a:xfrm flipH="1">
            <a:off x="6876256" y="2924944"/>
            <a:ext cx="1105272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006798" y="2636912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η</a:t>
            </a:r>
            <a:r>
              <a:rPr lang="en-US" baseline="-25000" dirty="0" smtClean="0"/>
              <a:t>10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" name="TextBox 9"/>
              <p:cNvSpPr txBox="1"/>
              <p:nvPr/>
            </p:nvSpPr>
            <p:spPr>
              <a:xfrm>
                <a:off x="2339752" y="188640"/>
                <a:ext cx="30232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n +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↔</m:t>
                    </m:r>
                  </m:oMath>
                </a14:m>
                <a:r>
                  <a:rPr lang="en-US" dirty="0" smtClean="0"/>
                  <a:t> D+</a:t>
                </a:r>
                <a:r>
                  <a:rPr lang="el-GR" dirty="0" smtClean="0"/>
                  <a:t>γ</a:t>
                </a:r>
                <a:r>
                  <a:rPr lang="en-US" dirty="0" smtClean="0"/>
                  <a:t> ;  Q= 2.2246 MeV</a:t>
                </a:r>
                <a:endParaRPr lang="ru-RU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188640"/>
                <a:ext cx="3023200" cy="369332"/>
              </a:xfrm>
              <a:prstGeom prst="rect">
                <a:avLst/>
              </a:prstGeom>
              <a:blipFill rotWithShape="1">
                <a:blip r:embed="rId5" cstate="print"/>
                <a:stretch>
                  <a:fillRect l="-1815" t="-8197" r="-806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1907704" y="620688"/>
          <a:ext cx="720080" cy="700078"/>
        </p:xfrm>
        <a:graphic>
          <a:graphicData uri="http://schemas.openxmlformats.org/presentationml/2006/ole">
            <p:oleObj spid="_x0000_s6145" name="Equation" r:id="rId6" imgW="457200" imgH="444240" progId="Equation.DSMT4">
              <p:embed/>
            </p:oleObj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6516216" y="620688"/>
          <a:ext cx="1368152" cy="725535"/>
        </p:xfrm>
        <a:graphic>
          <a:graphicData uri="http://schemas.openxmlformats.org/presentationml/2006/ole">
            <p:oleObj spid="_x0000_s6146" name="Equation" r:id="rId7" imgW="838080" imgH="444240" progId="Equation.DSMT4">
              <p:embed/>
            </p:oleObj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1814513" y="3459163"/>
          <a:ext cx="1004887" cy="835025"/>
        </p:xfrm>
        <a:graphic>
          <a:graphicData uri="http://schemas.openxmlformats.org/presentationml/2006/ole">
            <p:oleObj spid="_x0000_s6147" name="Equation" r:id="rId8" imgW="609480" imgH="50796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63689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𝑌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1+4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𝑦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≈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d>
                                <m:dPr>
                                  <m:ctrlPr>
                                    <a:rPr lang="en-US" sz="18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latin typeface="Cambria Math"/>
                                      <a:ea typeface="Cambria Math"/>
                                    </a:rPr>
                                    <m:t>𝑛</m:t>
                                  </m:r>
                                  <m:r>
                                    <a:rPr lang="en-US" sz="1800" i="1">
                                      <a:latin typeface="Cambria Math"/>
                                      <a:ea typeface="Cambria Math"/>
                                    </a:rPr>
                                    <m:t>/</m:t>
                                  </m:r>
                                  <m:r>
                                    <a:rPr lang="en-US" sz="1800" i="1">
                                      <a:latin typeface="Cambria Math"/>
                                      <a:ea typeface="Cambria Math"/>
                                    </a:rPr>
                                    <m:t>𝑝</m:t>
                                  </m:r>
                                </m:e>
                              </m:d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𝐵𝐵𝑁</m:t>
                              </m:r>
                            </m:sub>
                          </m:sSub>
                        </m:num>
                        <m:den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1+</m:t>
                          </m:r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d>
                                <m:dPr>
                                  <m:ctrlPr>
                                    <a:rPr lang="en-US" sz="18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latin typeface="Cambria Math"/>
                                      <a:ea typeface="Cambria Math"/>
                                    </a:rPr>
                                    <m:t>𝑛</m:t>
                                  </m:r>
                                  <m:r>
                                    <a:rPr lang="en-US" sz="1800" i="1">
                                      <a:latin typeface="Cambria Math"/>
                                      <a:ea typeface="Cambria Math"/>
                                    </a:rPr>
                                    <m:t>/</m:t>
                                  </m:r>
                                  <m:r>
                                    <a:rPr lang="en-US" sz="1800" i="1">
                                      <a:latin typeface="Cambria Math"/>
                                      <a:ea typeface="Cambria Math"/>
                                    </a:rPr>
                                    <m:t>𝑝</m:t>
                                  </m:r>
                                </m:e>
                              </m:d>
                            </m:e>
                            <m:sub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𝐵𝐵𝑁</m:t>
                              </m:r>
                            </m:sub>
                          </m:sSub>
                        </m:den>
                      </m:f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≈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𝑦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𝐻𝑒</m:t>
                          </m:r>
                        </m:sub>
                      </m:sSub>
                      <m:r>
                        <a:rPr lang="en-US" sz="1800" b="0" i="1" smtClean="0">
                          <a:latin typeface="Cambria Math"/>
                        </a:rPr>
                        <m:t>/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𝐻</m:t>
                          </m:r>
                        </m:sub>
                      </m:sSub>
                    </m:oMath>
                  </m:oMathPara>
                </a14:m>
                <a:endParaRPr lang="ru-RU" sz="1800" dirty="0"/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0292" y="1887116"/>
            <a:ext cx="8191960" cy="4970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8144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467544" y="260648"/>
                <a:ext cx="8229600" cy="714408"/>
              </a:xfrm>
            </p:spPr>
            <p:txBody>
              <a:bodyPr>
                <a:normAutofit fontScale="9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𝑑𝑙𝑛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𝑌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/</m:t>
                      </m:r>
                      <m:r>
                        <a:rPr lang="en-US" b="0" i="1" smtClean="0">
                          <a:latin typeface="Cambria Math"/>
                        </a:rPr>
                        <m:t>𝑑𝑙𝑛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67544" y="260648"/>
                <a:ext cx="8229600" cy="714408"/>
              </a:xfr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>
                <a:normAutofit fontScale="90000"/>
              </a:bodyPr>
              <a:lstStyle/>
              <a:p>
                <a:r>
                  <a:rPr lang="ru-RU" dirty="0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32756288"/>
                  </p:ext>
                </p:extLst>
              </p:nvPr>
            </p:nvGraphicFramePr>
            <p:xfrm>
              <a:off x="1403648" y="1700808"/>
              <a:ext cx="6096000" cy="445008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2032000"/>
                    <a:gridCol w="2032000"/>
                    <a:gridCol w="20320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X</a:t>
                          </a:r>
                          <a:r>
                            <a:rPr lang="en-US" baseline="-25000" dirty="0" smtClean="0"/>
                            <a:t>i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D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aseline="30000" dirty="0" smtClean="0"/>
                            <a:t>4</a:t>
                          </a:r>
                          <a:r>
                            <a:rPr lang="en-US" dirty="0" smtClean="0"/>
                            <a:t>He</a:t>
                          </a:r>
                          <a:endParaRPr lang="ru-RU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G</a:t>
                          </a:r>
                          <a:r>
                            <a:rPr lang="en-US" baseline="-25000" dirty="0" smtClean="0"/>
                            <a:t>N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0.94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0.36</a:t>
                          </a:r>
                          <a:endParaRPr lang="ru-RU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dirty="0" smtClean="0"/>
                            <a:t>α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2.3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0.0</a:t>
                          </a:r>
                          <a:endParaRPr lang="ru-RU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dirty="0" smtClean="0"/>
                            <a:t>τ</a:t>
                          </a:r>
                          <a:r>
                            <a:rPr lang="en-US" baseline="-25000" dirty="0" smtClean="0"/>
                            <a:t>n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0.41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0.73</a:t>
                          </a:r>
                          <a:endParaRPr lang="ru-RU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m</a:t>
                          </a:r>
                          <a:r>
                            <a:rPr lang="en-US" baseline="-25000" dirty="0" smtClean="0"/>
                            <a:t>e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-0.16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-0.71</a:t>
                          </a:r>
                          <a:endParaRPr lang="ru-RU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Q</a:t>
                          </a:r>
                          <a:r>
                            <a:rPr lang="en-US" baseline="-25000" dirty="0" smtClean="0"/>
                            <a:t>N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0.83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1.55</a:t>
                          </a:r>
                          <a:endParaRPr lang="ru-RU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 smtClean="0"/>
                            <a:t>m</a:t>
                          </a:r>
                          <a:r>
                            <a:rPr lang="en-US" baseline="-25000" dirty="0" err="1" smtClean="0"/>
                            <a:t>N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3.5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-0.07</a:t>
                          </a:r>
                          <a:endParaRPr lang="ru-RU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𝐷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-2.8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0.68</a:t>
                          </a:r>
                          <a:endParaRPr lang="ru-RU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0" lang="ru-RU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0" lang="en-US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kumimoji="0" lang="en-US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𝑇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-0.22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ru-RU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0" lang="ru-RU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0" lang="en-US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kumimoji="0" lang="en-US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𝐻𝑒</m:t>
                                    </m:r>
                                    <m:r>
                                      <a:rPr kumimoji="0" lang="en-US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-2.1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ru-RU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0" lang="ru-RU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0" lang="en-US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kumimoji="0" lang="en-US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𝐻𝑒</m:t>
                                    </m:r>
                                    <m:r>
                                      <a:rPr kumimoji="0" lang="en-US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-0.01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ru-RU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dirty="0" smtClean="0"/>
                            <a:t>η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-1.6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0.04</a:t>
                          </a:r>
                          <a:endParaRPr lang="ru-RU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832756288"/>
                  </p:ext>
                </p:extLst>
              </p:nvPr>
            </p:nvGraphicFramePr>
            <p:xfrm>
              <a:off x="1403648" y="1700808"/>
              <a:ext cx="6096000" cy="445008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2032000"/>
                    <a:gridCol w="2032000"/>
                    <a:gridCol w="20320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X</a:t>
                          </a:r>
                          <a:r>
                            <a:rPr lang="en-US" baseline="-25000" dirty="0" smtClean="0"/>
                            <a:t>i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D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aseline="30000" dirty="0" smtClean="0"/>
                            <a:t>4</a:t>
                          </a:r>
                          <a:r>
                            <a:rPr lang="en-US" dirty="0" smtClean="0"/>
                            <a:t>He</a:t>
                          </a:r>
                          <a:endParaRPr lang="ru-RU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G</a:t>
                          </a:r>
                          <a:r>
                            <a:rPr lang="en-US" baseline="-25000" dirty="0" smtClean="0"/>
                            <a:t>N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0.94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0.36</a:t>
                          </a:r>
                          <a:endParaRPr lang="ru-RU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dirty="0" smtClean="0"/>
                            <a:t>α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2.3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0.0</a:t>
                          </a:r>
                          <a:endParaRPr lang="ru-RU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dirty="0" smtClean="0"/>
                            <a:t>τ</a:t>
                          </a:r>
                          <a:r>
                            <a:rPr lang="en-US" baseline="-25000" dirty="0" smtClean="0"/>
                            <a:t>n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0.41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0.73</a:t>
                          </a:r>
                          <a:endParaRPr lang="ru-RU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m</a:t>
                          </a:r>
                          <a:r>
                            <a:rPr lang="en-US" baseline="-25000" dirty="0" smtClean="0"/>
                            <a:t>e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-0.16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-0.71</a:t>
                          </a:r>
                          <a:endParaRPr lang="ru-RU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Q</a:t>
                          </a:r>
                          <a:r>
                            <a:rPr lang="en-US" baseline="-25000" dirty="0" smtClean="0"/>
                            <a:t>N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0.83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1.55</a:t>
                          </a:r>
                          <a:endParaRPr lang="ru-RU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 smtClean="0"/>
                            <a:t>m</a:t>
                          </a:r>
                          <a:r>
                            <a:rPr lang="en-US" baseline="-25000" dirty="0" err="1" smtClean="0"/>
                            <a:t>N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3.5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-0.07</a:t>
                          </a:r>
                          <a:endParaRPr lang="ru-RU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4"/>
                          <a:stretch>
                            <a:fillRect t="-706557" r="-200601" b="-4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-2.8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0.68</a:t>
                          </a:r>
                          <a:endParaRPr lang="ru-RU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4"/>
                          <a:stretch>
                            <a:fillRect t="-806557" r="-200601" b="-3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-0.22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ru-RU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4"/>
                          <a:stretch>
                            <a:fillRect t="-921667" r="-200601" b="-228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-2.1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ru-RU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4"/>
                          <a:stretch>
                            <a:fillRect t="-1004918" r="-200601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-0.01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ru-RU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dirty="0" smtClean="0"/>
                            <a:t>η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-1.6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0.04</a:t>
                          </a:r>
                          <a:endParaRPr lang="ru-RU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4" name="TextBox 3"/>
          <p:cNvSpPr txBox="1"/>
          <p:nvPr/>
        </p:nvSpPr>
        <p:spPr>
          <a:xfrm>
            <a:off x="1115616" y="1121931"/>
            <a:ext cx="6328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T. Dent, S. Stern &amp; C. </a:t>
            </a:r>
            <a:r>
              <a:rPr lang="en-US" dirty="0" err="1" smtClean="0"/>
              <a:t>Wetterich</a:t>
            </a:r>
            <a:r>
              <a:rPr lang="en-US" dirty="0" smtClean="0"/>
              <a:t>    Phys. Rev. D </a:t>
            </a:r>
            <a:r>
              <a:rPr lang="en-US" b="1" dirty="0" smtClean="0"/>
              <a:t>76</a:t>
            </a:r>
            <a:r>
              <a:rPr lang="en-US" dirty="0" smtClean="0"/>
              <a:t>, 063513 (2007)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6340932"/>
            <a:ext cx="8432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Results were obtained using Kawano 1992 code (Report </a:t>
            </a:r>
            <a:r>
              <a:rPr lang="en-US" dirty="0"/>
              <a:t>No. </a:t>
            </a:r>
            <a:r>
              <a:rPr lang="en-US" dirty="0" smtClean="0"/>
              <a:t>FERMILAB-PUB-92/04-A)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2339752" y="404664"/>
          <a:ext cx="720080" cy="518457"/>
        </p:xfrm>
        <a:graphic>
          <a:graphicData uri="http://schemas.openxmlformats.org/presentationml/2006/ole">
            <p:oleObj spid="_x0000_s4097" name="Equation" r:id="rId5" imgW="317160" imgH="22860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18741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42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BBN predictions</a:t>
            </a:r>
            <a:endParaRPr lang="ru-RU" sz="2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6732" y="2492895"/>
            <a:ext cx="8695748" cy="436510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TextBox 3"/>
              <p:cNvSpPr txBox="1"/>
              <p:nvPr/>
            </p:nvSpPr>
            <p:spPr>
              <a:xfrm>
                <a:off x="96598" y="1052736"/>
                <a:ext cx="8928992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Experiment:  </a:t>
                </a:r>
                <a:r>
                  <a:rPr lang="en-US" baseline="30000" dirty="0" smtClean="0"/>
                  <a:t>4</a:t>
                </a:r>
                <a:r>
                  <a:rPr lang="en-US" dirty="0" smtClean="0"/>
                  <a:t>He  Y = 0.232 – 0.258  K.A. Olive &amp; E.D. Skillman  </a:t>
                </a:r>
                <a:r>
                  <a:rPr lang="en-US" dirty="0" err="1" smtClean="0"/>
                  <a:t>Astrophys</a:t>
                </a:r>
                <a:r>
                  <a:rPr lang="en-US" dirty="0" smtClean="0"/>
                  <a:t>. J. </a:t>
                </a:r>
                <a:r>
                  <a:rPr lang="en-US" b="1" dirty="0" smtClean="0"/>
                  <a:t>617</a:t>
                </a:r>
                <a:r>
                  <a:rPr lang="en-US" dirty="0" smtClean="0"/>
                  <a:t>, 29 (2004)</a:t>
                </a:r>
              </a:p>
              <a:p>
                <a:r>
                  <a:rPr lang="en-US" dirty="0"/>
                  <a:t>	 </a:t>
                </a:r>
                <a:r>
                  <a:rPr lang="en-US" dirty="0" smtClean="0"/>
                  <a:t>     (D/H) = (2.83 ± 0.052)·10</a:t>
                </a:r>
                <a:r>
                  <a:rPr lang="en-US" baseline="30000" dirty="0" smtClean="0"/>
                  <a:t>-5</a:t>
                </a:r>
                <a:r>
                  <a:rPr lang="en-US" dirty="0" smtClean="0"/>
                  <a:t> J.M. O’Meara et al  </a:t>
                </a:r>
                <a:r>
                  <a:rPr lang="fr-FR" dirty="0"/>
                  <a:t>Astrophys. J. </a:t>
                </a:r>
                <a:r>
                  <a:rPr lang="fr-FR" dirty="0" smtClean="0"/>
                  <a:t>649, L61 </a:t>
                </a:r>
                <a:r>
                  <a:rPr lang="fr-FR" dirty="0"/>
                  <a:t>(</a:t>
                </a:r>
                <a:r>
                  <a:rPr lang="fr-FR" dirty="0" smtClean="0"/>
                  <a:t>2006)</a:t>
                </a:r>
              </a:p>
              <a:p>
                <a:endParaRPr lang="fr-FR" dirty="0" smtClean="0"/>
              </a:p>
              <a:p>
                <a:r>
                  <a:rPr lang="fr-FR" dirty="0" smtClean="0"/>
                  <a:t>WMAP: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l-GR" i="1">
                            <a:latin typeface="Cambria Math"/>
                          </a:rPr>
                          <m:t>𝜂</m:t>
                        </m:r>
                        <m:r>
                          <a:rPr lang="el-GR" i="1">
                            <a:latin typeface="Cambria Math"/>
                          </a:rPr>
                          <m:t> 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10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=(6.14±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0.25) )·</a:t>
                </a:r>
                <a:r>
                  <a:rPr lang="en-US" dirty="0" smtClean="0"/>
                  <a:t>10</a:t>
                </a:r>
                <a:r>
                  <a:rPr lang="en-US" baseline="30000" dirty="0" smtClean="0"/>
                  <a:t>-10 </a:t>
                </a:r>
                <a:r>
                  <a:rPr lang="en-US" dirty="0" smtClean="0"/>
                  <a:t> - yellow</a:t>
                </a:r>
                <a:endParaRPr lang="en-US" baseline="30000" dirty="0" smtClean="0"/>
              </a:p>
              <a:p>
                <a:endParaRPr lang="en-US" baseline="30000" dirty="0"/>
              </a:p>
              <a:p>
                <a:pPr lvl="0"/>
                <a:r>
                  <a:rPr lang="en-US" dirty="0" smtClean="0"/>
                  <a:t>Planck satellite 2013 results: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l-GR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𝜂</m:t>
                        </m:r>
                        <m:r>
                          <a:rPr lang="el-GR" i="1">
                            <a:solidFill>
                              <a:prstClr val="black"/>
                            </a:solidFill>
                            <a:latin typeface="Cambria Math"/>
                          </a:rPr>
                          <m:t> </m:t>
                        </m:r>
                      </m:e>
                      <m:sub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10</m:t>
                        </m:r>
                      </m:sub>
                    </m:sSub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=(6.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</a:rPr>
                      <m:t>0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4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</a:rPr>
                      <m:t>7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±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</a:rPr>
                  <a:t> </a:t>
                </a:r>
                <a:r>
                  <a:rPr lang="en-US" dirty="0" smtClean="0">
                    <a:solidFill>
                      <a:prstClr val="black"/>
                    </a:solidFill>
                  </a:rPr>
                  <a:t>0.090) </a:t>
                </a:r>
                <a:r>
                  <a:rPr lang="en-US" dirty="0">
                    <a:solidFill>
                      <a:prstClr val="black"/>
                    </a:solidFill>
                  </a:rPr>
                  <a:t>)·</a:t>
                </a:r>
                <a:r>
                  <a:rPr lang="en-US" dirty="0" smtClean="0">
                    <a:solidFill>
                      <a:prstClr val="black"/>
                    </a:solidFill>
                  </a:rPr>
                  <a:t>10</a:t>
                </a:r>
                <a:r>
                  <a:rPr lang="en-US" baseline="30000" dirty="0" smtClean="0">
                    <a:solidFill>
                      <a:prstClr val="black"/>
                    </a:solidFill>
                  </a:rPr>
                  <a:t>-10  </a:t>
                </a:r>
                <a:r>
                  <a:rPr lang="en-US" dirty="0" smtClean="0">
                    <a:solidFill>
                      <a:prstClr val="black"/>
                    </a:solidFill>
                  </a:rPr>
                  <a:t> - red</a:t>
                </a:r>
                <a:endParaRPr lang="en-US" baseline="30000" dirty="0">
                  <a:solidFill>
                    <a:prstClr val="black"/>
                  </a:solidFill>
                </a:endParaRPr>
              </a:p>
              <a:p>
                <a:endParaRPr lang="ru-RU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98" y="1052736"/>
                <a:ext cx="8928992" cy="1938992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614" t="-15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07291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Boundaries on E</a:t>
            </a:r>
            <a:r>
              <a:rPr lang="en-US" sz="2400" baseline="-25000" dirty="0" smtClean="0"/>
              <a:t>D</a:t>
            </a:r>
            <a:r>
              <a:rPr lang="en-US" sz="2400" dirty="0" smtClean="0"/>
              <a:t> variation</a:t>
            </a:r>
            <a:endParaRPr lang="ru-RU" sz="24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TextBox 3"/>
              <p:cNvSpPr txBox="1"/>
              <p:nvPr/>
            </p:nvSpPr>
            <p:spPr>
              <a:xfrm>
                <a:off x="796305" y="5517232"/>
                <a:ext cx="3744416" cy="5322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−9.4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&lt;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sub>
                          </m:sSub>
                        </m:den>
                      </m:f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&lt;6.6×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ru-RU" sz="14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305" y="5517232"/>
                <a:ext cx="3744416" cy="53226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Прямоугольник 4"/>
              <p:cNvSpPr/>
              <p:nvPr/>
            </p:nvSpPr>
            <p:spPr>
              <a:xfrm>
                <a:off x="5148064" y="5445224"/>
                <a:ext cx="2880789" cy="5322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10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</a:rPr>
                        <m:t>.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9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−2</m:t>
                          </m:r>
                        </m:sup>
                      </m:sSup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&lt;</m:t>
                      </m:r>
                      <m:f>
                        <m:f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∆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sub>
                          </m:sSub>
                        </m:den>
                      </m:f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&lt;3.6×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5445224"/>
                <a:ext cx="2880789" cy="532262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66787" y="1124744"/>
            <a:ext cx="7889613" cy="396044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Прямоугольник 6"/>
              <p:cNvSpPr/>
              <p:nvPr/>
            </p:nvSpPr>
            <p:spPr>
              <a:xfrm>
                <a:off x="3059832" y="6047132"/>
                <a:ext cx="2781402" cy="5322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9</m:t>
                      </m:r>
                      <m:r>
                        <a:rPr lang="en-US" sz="1400" i="1">
                          <a:solidFill>
                            <a:srgbClr val="C00000"/>
                          </a:solidFill>
                          <a:latin typeface="Cambria Math"/>
                        </a:rPr>
                        <m:t>.</m:t>
                      </m:r>
                      <m:r>
                        <a:rPr lang="en-US" sz="14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4</m:t>
                      </m:r>
                      <m:r>
                        <a:rPr lang="en-US" sz="1400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400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1400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−2</m:t>
                          </m:r>
                        </m:sup>
                      </m:sSup>
                      <m:r>
                        <a:rPr lang="en-US" sz="1400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&lt;</m:t>
                      </m:r>
                      <m:f>
                        <m:fPr>
                          <m:ctrlPr>
                            <a:rPr lang="en-US" sz="1400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∆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sub>
                          </m:sSub>
                        </m:den>
                      </m:f>
                      <m:r>
                        <a:rPr lang="en-US" sz="1400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&lt;3.6×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400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1400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ru-RU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6047132"/>
                <a:ext cx="2781402" cy="532262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401958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338328"/>
                <a:ext cx="8229600" cy="930432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 smtClean="0"/>
                  <a:t>E</a:t>
                </a:r>
                <a:r>
                  <a:rPr lang="en-US" sz="2400" baseline="-25000" dirty="0" smtClean="0"/>
                  <a:t>D</a:t>
                </a:r>
                <a:r>
                  <a:rPr lang="en-US" sz="2400" dirty="0" smtClean="0"/>
                  <a:t> dependence from m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i="1" baseline="-25000" smtClean="0">
                        <a:latin typeface="Cambria Math"/>
                      </a:rPr>
                      <m:t>π</m:t>
                    </m:r>
                  </m:oMath>
                </a14:m>
                <a:endParaRPr lang="ru-RU" sz="2400" baseline="-25000" dirty="0"/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338328"/>
                <a:ext cx="8229600" cy="930432"/>
              </a:xfr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467544" y="1268760"/>
            <a:ext cx="82990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Deuteron is a bound state of p-n system with quantum numbers:  J</a:t>
            </a:r>
            <a:r>
              <a:rPr lang="el-GR" baseline="30000" dirty="0" smtClean="0"/>
              <a:t>π</a:t>
            </a:r>
            <a:r>
              <a:rPr lang="en-US" dirty="0" smtClean="0"/>
              <a:t> = 1</a:t>
            </a:r>
            <a:r>
              <a:rPr lang="en-US" baseline="30000" dirty="0" smtClean="0"/>
              <a:t>+</a:t>
            </a:r>
          </a:p>
          <a:p>
            <a:r>
              <a:rPr lang="en-US" dirty="0" smtClean="0"/>
              <a:t>Deuteron is only barely bound: E</a:t>
            </a:r>
            <a:r>
              <a:rPr lang="en-US" baseline="-25000" dirty="0" smtClean="0"/>
              <a:t>D</a:t>
            </a:r>
            <a:r>
              <a:rPr lang="en-US" dirty="0" smtClean="0"/>
              <a:t> = 2.22457 </a:t>
            </a:r>
            <a:r>
              <a:rPr lang="en-US" dirty="0" err="1" smtClean="0"/>
              <a:t>MeV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Nucleon-Nucleon on-shell momentum-space  amplitude in general have the following form: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1477963" y="2632075"/>
          <a:ext cx="5586412" cy="2170113"/>
        </p:xfrm>
        <a:graphic>
          <a:graphicData uri="http://schemas.openxmlformats.org/presentationml/2006/ole">
            <p:oleObj spid="_x0000_s1026" name="Equation" r:id="rId4" imgW="3009600" imgH="1168200" progId="Equation.DSMT4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5576" y="5085184"/>
            <a:ext cx="891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Where: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4768850" y="2206625"/>
          <a:ext cx="114300" cy="177800"/>
        </p:xfrm>
        <a:graphic>
          <a:graphicData uri="http://schemas.openxmlformats.org/presentationml/2006/ole">
            <p:oleObj spid="_x0000_s1027" name="Equation" r:id="rId5" imgW="114120" imgH="177480" progId="Equation.DSMT4">
              <p:embed/>
            </p:oleObj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1979712" y="5157192"/>
          <a:ext cx="3600400" cy="1501687"/>
        </p:xfrm>
        <a:graphic>
          <a:graphicData uri="http://schemas.openxmlformats.org/presentationml/2006/ole">
            <p:oleObj spid="_x0000_s1028" name="Equation" r:id="rId6" imgW="2438280" imgH="101592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64885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Calculation of effective N-N potential based on effective </a:t>
            </a:r>
            <a:r>
              <a:rPr lang="en-US" sz="2000" dirty="0" err="1" smtClean="0"/>
              <a:t>chiral</a:t>
            </a:r>
            <a:r>
              <a:rPr lang="en-US" sz="2000" dirty="0" smtClean="0"/>
              <a:t> perturbation  theory</a:t>
            </a:r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683569" y="1700808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Starting point for the derivation of the N-N interaction is an effective </a:t>
            </a:r>
            <a:r>
              <a:rPr lang="en-US" dirty="0" err="1" smtClean="0"/>
              <a:t>chiral</a:t>
            </a:r>
            <a:r>
              <a:rPr lang="en-US" dirty="0" smtClean="0"/>
              <a:t> </a:t>
            </a:r>
            <a:r>
              <a:rPr lang="el-GR" dirty="0" smtClean="0"/>
              <a:t>π</a:t>
            </a:r>
            <a:r>
              <a:rPr lang="en-US" dirty="0" smtClean="0"/>
              <a:t>N </a:t>
            </a:r>
            <a:r>
              <a:rPr lang="en-US" dirty="0" err="1" smtClean="0"/>
              <a:t>Lagrangian</a:t>
            </a:r>
            <a:r>
              <a:rPr lang="en-US" dirty="0" smtClean="0"/>
              <a:t> which is given by a series of terms of increasing </a:t>
            </a:r>
            <a:r>
              <a:rPr lang="en-US" dirty="0" err="1" smtClean="0"/>
              <a:t>chiral</a:t>
            </a:r>
            <a:r>
              <a:rPr lang="en-US" dirty="0" smtClean="0"/>
              <a:t> dimension: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267744" y="2564904"/>
          <a:ext cx="3369216" cy="504056"/>
        </p:xfrm>
        <a:graphic>
          <a:graphicData uri="http://schemas.openxmlformats.org/presentationml/2006/ole">
            <p:oleObj spid="_x0000_s3074" name="Equation" r:id="rId3" imgW="1612800" imgH="241200" progId="Equation.DSMT4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3568" y="2996952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Here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331641" y="3212976"/>
          <a:ext cx="5328592" cy="739002"/>
        </p:xfrm>
        <a:graphic>
          <a:graphicData uri="http://schemas.openxmlformats.org/presentationml/2006/ole">
            <p:oleObj spid="_x0000_s3075" name="Equation" r:id="rId4" imgW="3479760" imgH="482400" progId="Equation.DSMT4">
              <p:embed/>
            </p:oleObj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755576" y="4077072"/>
          <a:ext cx="6178286" cy="1872208"/>
        </p:xfrm>
        <a:graphic>
          <a:graphicData uri="http://schemas.openxmlformats.org/presentationml/2006/ole">
            <p:oleObj spid="_x0000_s3076" name="Equation" r:id="rId5" imgW="5029200" imgH="1523880" progId="Equation.DSMT4">
              <p:embed/>
            </p:oleObj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395536" y="6093296"/>
          <a:ext cx="7658100" cy="576262"/>
        </p:xfrm>
        <a:graphic>
          <a:graphicData uri="http://schemas.openxmlformats.org/presentationml/2006/ole">
            <p:oleObj spid="_x0000_s3077" name="Equation" r:id="rId6" imgW="5740200" imgH="431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5817</TotalTime>
  <Words>439</Words>
  <Application>Microsoft Office PowerPoint</Application>
  <PresentationFormat>Экран (4:3)</PresentationFormat>
  <Paragraphs>100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Волна</vt:lpstr>
      <vt:lpstr>Equation</vt:lpstr>
      <vt:lpstr>MathType 6.0 Equation</vt:lpstr>
      <vt:lpstr>Constrains on variations of fundamental constants obtained from primordial deuterium concentration</vt:lpstr>
      <vt:lpstr> </vt:lpstr>
      <vt:lpstr> </vt:lpstr>
      <vt:lpstr> </vt:lpstr>
      <vt:lpstr> </vt:lpstr>
      <vt:lpstr>BBN predictions</vt:lpstr>
      <vt:lpstr>Boundaries on ED variation</vt:lpstr>
      <vt:lpstr> </vt:lpstr>
      <vt:lpstr>Calculation of effective N-N potential based on effective chiral perturbation  theory</vt:lpstr>
      <vt:lpstr>Main one- and two-pion contributions to NN interaction</vt:lpstr>
      <vt:lpstr> N-N interaction renormalization with mπ </vt:lpstr>
      <vt:lpstr>Deuteron binding energy</vt:lpstr>
      <vt:lpstr>Results</vt:lpstr>
      <vt:lpstr>Слайд 14</vt:lpstr>
      <vt:lpstr>Comparing with previous results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Constrains </dc:title>
  <dc:creator> </dc:creator>
  <cp:lastModifiedBy>onegin</cp:lastModifiedBy>
  <cp:revision>131</cp:revision>
  <dcterms:created xsi:type="dcterms:W3CDTF">2013-09-24T07:08:42Z</dcterms:created>
  <dcterms:modified xsi:type="dcterms:W3CDTF">2013-10-08T08:12:00Z</dcterms:modified>
</cp:coreProperties>
</file>